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29"/>
  </p:notesMasterIdLst>
  <p:sldIdLst>
    <p:sldId id="256" r:id="rId4"/>
    <p:sldId id="263" r:id="rId5"/>
    <p:sldId id="818" r:id="rId6"/>
    <p:sldId id="819" r:id="rId7"/>
    <p:sldId id="820" r:id="rId8"/>
    <p:sldId id="821" r:id="rId9"/>
    <p:sldId id="823" r:id="rId10"/>
    <p:sldId id="826" r:id="rId11"/>
    <p:sldId id="1002" r:id="rId12"/>
    <p:sldId id="824" r:id="rId13"/>
    <p:sldId id="912" r:id="rId14"/>
    <p:sldId id="1011" r:id="rId15"/>
    <p:sldId id="913" r:id="rId16"/>
    <p:sldId id="914" r:id="rId17"/>
    <p:sldId id="915" r:id="rId18"/>
    <p:sldId id="916" r:id="rId19"/>
    <p:sldId id="917" r:id="rId20"/>
    <p:sldId id="1001" r:id="rId21"/>
    <p:sldId id="1008" r:id="rId22"/>
    <p:sldId id="1009" r:id="rId23"/>
    <p:sldId id="1003" r:id="rId24"/>
    <p:sldId id="1004" r:id="rId25"/>
    <p:sldId id="1007" r:id="rId26"/>
    <p:sldId id="1010" r:id="rId27"/>
    <p:sldId id="374" r:id="rId2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522"/>
    <p:restoredTop sz="94606"/>
  </p:normalViewPr>
  <p:slideViewPr>
    <p:cSldViewPr showGuides="1">
      <p:cViewPr varScale="1">
        <p:scale>
          <a:sx n="91" d="100"/>
          <a:sy n="91" d="100"/>
        </p:scale>
        <p:origin x="-1464" y="-90"/>
      </p:cViewPr>
      <p:guideLst>
        <p:guide orient="horz" pos="2201"/>
        <p:guide pos="2880"/>
      </p:guideLst>
    </p:cSldViewPr>
  </p:slideViewPr>
  <p:outlineViewPr>
    <p:cViewPr>
      <p:scale>
        <a:sx n="33" d="100"/>
        <a:sy n="33" d="100"/>
      </p:scale>
      <p:origin x="0" y="0"/>
    </p:cViewPr>
  </p:outlin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5293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93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5293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5293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93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9698" name="Rectangle 2"/>
          <p:cNvSpPr>
            <a:spLocks noGrp="1" noRot="1" noChangeArrowheads="1"/>
          </p:cNvSpPr>
          <p:nvPr>
            <p:ph type="ctrTitle"/>
          </p:nvPr>
        </p:nvSpPr>
        <p:spPr>
          <a:xfrm>
            <a:off x="3962400" y="1066800"/>
            <a:ext cx="4648200" cy="19812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29699" name="Rectangle 3"/>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076950"/>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076950"/>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076950"/>
            <a:ext cx="2289175"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85800"/>
            <a:ext cx="6256338" cy="5181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a:xfrm>
            <a:off x="304800" y="1981200"/>
            <a:ext cx="8540750" cy="3886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304800" y="1981200"/>
            <a:ext cx="8540750" cy="3886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85800"/>
            <a:ext cx="8543925" cy="51816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9698" name="Rectangle 2"/>
          <p:cNvSpPr>
            <a:spLocks noGrp="1" noRot="1" noChangeArrowheads="1"/>
          </p:cNvSpPr>
          <p:nvPr>
            <p:ph type="ctrTitle"/>
          </p:nvPr>
        </p:nvSpPr>
        <p:spPr>
          <a:xfrm>
            <a:off x="3962400" y="1066800"/>
            <a:ext cx="4648200" cy="19812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29699" name="Rectangle 3"/>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076950"/>
            <a:ext cx="2289175"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076950"/>
            <a:ext cx="28956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076950"/>
            <a:ext cx="2289175"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85800"/>
            <a:ext cx="6256338" cy="51816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SmartArt 占位符 2"/>
          <p:cNvSpPr>
            <a:spLocks noGrp="1"/>
          </p:cNvSpPr>
          <p:nvPr>
            <p:ph type="pic" idx="1"/>
          </p:nvPr>
        </p:nvSpPr>
        <p:spPr>
          <a:xfrm>
            <a:off x="304800" y="1981200"/>
            <a:ext cx="8540750" cy="3886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304800" y="1981200"/>
            <a:ext cx="8540750" cy="3886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85800"/>
            <a:ext cx="8543925" cy="51816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6" Type="http://schemas.openxmlformats.org/officeDocument/2006/relationships/theme" Target="../theme/theme2.xml"/><Relationship Id="rId15" Type="http://schemas.openxmlformats.org/officeDocument/2006/relationships/image" Target="../media/image2.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p:sp>
        <p:nvSpPr>
          <p:cNvPr id="1026"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noRot="1"/>
          </p:cNvSpPr>
          <p:nvPr>
            <p:ph type="body"/>
          </p:nvPr>
        </p:nvSpPr>
        <p:spPr>
          <a:xfrm>
            <a:off x="304800" y="1981200"/>
            <a:ext cx="8540750" cy="38862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8676" name="Rectangle 4"/>
          <p:cNvSpPr>
            <a:spLocks noGrp="1" noChangeArrowheads="1"/>
          </p:cNvSpPr>
          <p:nvPr>
            <p:ph type="dt" sz="half" idx="2"/>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7" name="Rectangle 5"/>
          <p:cNvSpPr>
            <a:spLocks noGrp="1" noChangeArrowheads="1"/>
          </p:cNvSpPr>
          <p:nvPr>
            <p:ph type="ftr" sz="quarter" idx="3"/>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8"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rand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p:sp>
        <p:nvSpPr>
          <p:cNvPr id="1026"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noRot="1"/>
          </p:cNvSpPr>
          <p:nvPr>
            <p:ph type="body"/>
          </p:nvPr>
        </p:nvSpPr>
        <p:spPr>
          <a:xfrm>
            <a:off x="304800" y="1981200"/>
            <a:ext cx="8540750" cy="3886200"/>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8676" name="Rectangle 4"/>
          <p:cNvSpPr>
            <a:spLocks noGrp="1" noChangeArrowheads="1"/>
          </p:cNvSpPr>
          <p:nvPr>
            <p:ph type="dt" sz="half" idx="2"/>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7" name="Rectangle 5"/>
          <p:cNvSpPr>
            <a:spLocks noGrp="1" noChangeArrowheads="1"/>
          </p:cNvSpPr>
          <p:nvPr>
            <p:ph type="ftr" sz="quarter" idx="3"/>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8"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p:random/>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Text Box 2"/>
          <p:cNvSpPr txBox="1"/>
          <p:nvPr/>
        </p:nvSpPr>
        <p:spPr>
          <a:xfrm>
            <a:off x="1116013" y="2205038"/>
            <a:ext cx="6769100" cy="4061460"/>
          </a:xfrm>
          <a:prstGeom prst="rect">
            <a:avLst/>
          </a:prstGeom>
          <a:noFill/>
          <a:ln w="9525">
            <a:noFill/>
          </a:ln>
        </p:spPr>
        <p:txBody>
          <a:bodyPr anchor="t">
            <a:spAutoFit/>
          </a:bodyPr>
          <a:p>
            <a:pPr algn="ctr">
              <a:spcBef>
                <a:spcPct val="50000"/>
              </a:spcBef>
            </a:pPr>
            <a:r>
              <a:rPr lang="zh-CN" altLang="en-US" sz="4800" b="1" dirty="0">
                <a:solidFill>
                  <a:srgbClr val="009900"/>
                </a:solidFill>
                <a:latin typeface="Arial" panose="020B0604020202020204" pitchFamily="34" charset="0"/>
                <a:ea typeface="微软雅黑" panose="020B0503020204020204" pitchFamily="34" charset="-122"/>
              </a:rPr>
              <a:t>扬建管〔2019〕64号</a:t>
            </a:r>
            <a:endParaRPr lang="zh-CN" altLang="en-US" sz="4800" b="1" dirty="0">
              <a:solidFill>
                <a:srgbClr val="009900"/>
              </a:solidFill>
              <a:latin typeface="Arial" panose="020B0604020202020204" pitchFamily="34" charset="0"/>
              <a:ea typeface="微软雅黑" panose="020B0503020204020204" pitchFamily="34" charset="-122"/>
            </a:endParaRPr>
          </a:p>
          <a:p>
            <a:pPr algn="ctr">
              <a:spcBef>
                <a:spcPct val="50000"/>
              </a:spcBef>
            </a:pPr>
            <a:r>
              <a:rPr lang="zh-CN" altLang="en-US" sz="4800" b="1" dirty="0">
                <a:solidFill>
                  <a:srgbClr val="009900"/>
                </a:solidFill>
                <a:latin typeface="Arial" panose="020B0604020202020204" pitchFamily="34" charset="0"/>
                <a:ea typeface="微软雅黑" panose="020B0503020204020204" pitchFamily="34" charset="-122"/>
              </a:rPr>
              <a:t>文件解读</a:t>
            </a:r>
            <a:endParaRPr lang="zh-CN" altLang="en-US" sz="3600" b="1" dirty="0">
              <a:solidFill>
                <a:srgbClr val="009900"/>
              </a:solidFill>
              <a:latin typeface="Arial" panose="020B0604020202020204" pitchFamily="34" charset="0"/>
              <a:ea typeface="微软雅黑" panose="020B0503020204020204" pitchFamily="34" charset="-122"/>
            </a:endParaRPr>
          </a:p>
          <a:p>
            <a:pPr algn="ctr">
              <a:spcBef>
                <a:spcPct val="50000"/>
              </a:spcBef>
            </a:pPr>
            <a:endParaRPr lang="zh-CN" altLang="en-US" sz="3600" b="1" dirty="0">
              <a:solidFill>
                <a:srgbClr val="009900"/>
              </a:solidFill>
              <a:latin typeface="Arial" panose="020B0604020202020204" pitchFamily="34" charset="0"/>
              <a:ea typeface="微软雅黑" panose="020B0503020204020204" pitchFamily="34" charset="-122"/>
            </a:endParaRPr>
          </a:p>
          <a:p>
            <a:pPr algn="ctr">
              <a:spcBef>
                <a:spcPct val="50000"/>
              </a:spcBef>
            </a:pPr>
            <a:r>
              <a:rPr lang="zh-CN" altLang="en-US" sz="2800" dirty="0">
                <a:solidFill>
                  <a:srgbClr val="009900"/>
                </a:solidFill>
                <a:latin typeface="Arial" panose="020B0604020202020204" pitchFamily="34" charset="0"/>
                <a:ea typeface="微软雅黑" panose="020B0503020204020204" pitchFamily="34" charset="-122"/>
              </a:rPr>
              <a:t>扬州市建筑安全监察站</a:t>
            </a:r>
            <a:endParaRPr lang="zh-CN" altLang="en-US" sz="2800" dirty="0">
              <a:solidFill>
                <a:srgbClr val="009900"/>
              </a:solidFill>
              <a:latin typeface="Arial" panose="020B0604020202020204" pitchFamily="34" charset="0"/>
              <a:ea typeface="微软雅黑" panose="020B0503020204020204" pitchFamily="34" charset="-122"/>
            </a:endParaRPr>
          </a:p>
          <a:p>
            <a:pPr algn="ctr">
              <a:spcBef>
                <a:spcPct val="50000"/>
              </a:spcBef>
            </a:pPr>
            <a:r>
              <a:rPr lang="en-US" altLang="zh-CN" sz="2800" dirty="0">
                <a:solidFill>
                  <a:srgbClr val="009900"/>
                </a:solidFill>
                <a:latin typeface="Arial" panose="020B0604020202020204" pitchFamily="34" charset="0"/>
                <a:ea typeface="微软雅黑" panose="020B0503020204020204" pitchFamily="34" charset="-122"/>
              </a:rPr>
              <a:t>2019</a:t>
            </a:r>
            <a:r>
              <a:rPr lang="zh-CN" altLang="en-US" sz="2800" dirty="0">
                <a:solidFill>
                  <a:srgbClr val="009900"/>
                </a:solidFill>
                <a:latin typeface="Arial" panose="020B0604020202020204" pitchFamily="34" charset="0"/>
                <a:ea typeface="微软雅黑" panose="020B0503020204020204" pitchFamily="34" charset="-122"/>
              </a:rPr>
              <a:t>年</a:t>
            </a:r>
            <a:r>
              <a:rPr lang="en-US" altLang="zh-CN" sz="2800" dirty="0">
                <a:solidFill>
                  <a:srgbClr val="009900"/>
                </a:solidFill>
                <a:latin typeface="Arial" panose="020B0604020202020204" pitchFamily="34" charset="0"/>
                <a:ea typeface="微软雅黑" panose="020B0503020204020204" pitchFamily="34" charset="-122"/>
              </a:rPr>
              <a:t>7</a:t>
            </a:r>
            <a:r>
              <a:rPr lang="zh-CN" altLang="en-US" sz="2800" dirty="0">
                <a:solidFill>
                  <a:srgbClr val="009900"/>
                </a:solidFill>
                <a:latin typeface="Arial" panose="020B0604020202020204" pitchFamily="34" charset="0"/>
                <a:ea typeface="微软雅黑" panose="020B0503020204020204" pitchFamily="34" charset="-122"/>
              </a:rPr>
              <a:t>月</a:t>
            </a:r>
            <a:r>
              <a:rPr lang="en-US" altLang="zh-CN" sz="2800" dirty="0">
                <a:solidFill>
                  <a:srgbClr val="009900"/>
                </a:solidFill>
                <a:latin typeface="Arial" panose="020B0604020202020204" pitchFamily="34" charset="0"/>
                <a:ea typeface="微软雅黑" panose="020B0503020204020204" pitchFamily="34" charset="-122"/>
              </a:rPr>
              <a:t>17</a:t>
            </a:r>
            <a:r>
              <a:rPr lang="zh-CN" altLang="en-US" sz="2800" dirty="0">
                <a:solidFill>
                  <a:srgbClr val="009900"/>
                </a:solidFill>
                <a:latin typeface="Arial" panose="020B0604020202020204" pitchFamily="34" charset="0"/>
                <a:ea typeface="微软雅黑" panose="020B0503020204020204" pitchFamily="34" charset="-122"/>
              </a:rPr>
              <a:t>日</a:t>
            </a:r>
            <a:endParaRPr lang="zh-CN" altLang="en-US" sz="2800" dirty="0">
              <a:solidFill>
                <a:srgbClr val="009900"/>
              </a:solidFill>
              <a:latin typeface="Arial" panose="020B0604020202020204" pitchFamily="34" charset="0"/>
              <a:ea typeface="微软雅黑" panose="020B0503020204020204" pitchFamily="34" charset="-122"/>
            </a:endParaRPr>
          </a:p>
        </p:txBody>
      </p:sp>
      <p:pic>
        <p:nvPicPr>
          <p:cNvPr id="4099" name="Picture 6" descr="头像_meitu_1"/>
          <p:cNvPicPr>
            <a:picLocks noChangeAspect="1"/>
          </p:cNvPicPr>
          <p:nvPr/>
        </p:nvPicPr>
        <p:blipFill>
          <a:blip r:embed="rId1"/>
          <a:stretch>
            <a:fillRect/>
          </a:stretch>
        </p:blipFill>
        <p:spPr>
          <a:xfrm>
            <a:off x="7772400" y="381000"/>
            <a:ext cx="1066800" cy="1066800"/>
          </a:xfrm>
          <a:prstGeom prst="rect">
            <a:avLst/>
          </a:prstGeom>
          <a:noFill/>
          <a:ln w="9525">
            <a:noFill/>
          </a:ln>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561340" y="1783715"/>
            <a:ext cx="7843520" cy="3969385"/>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施工企业应严格落实隐患自查自改制度，项目部每日必须开展安全检查，施工企业必须定期到项目开展检查，发现问题及时整改闭合到位，并留存相关检查记录。监理部应每日开展危大工程巡视检查，并督促做好隐患的整改闭合工作。</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       对检查发现施工、监理企业未按规定每日开展隐患自查自改、巡视检查的，发现</a:t>
            </a:r>
            <a:r>
              <a:rPr sz="2400" b="1" dirty="0">
                <a:solidFill>
                  <a:srgbClr val="FF0000"/>
                </a:solidFill>
                <a:latin typeface="微软雅黑" panose="020B0503020204020204" pitchFamily="34" charset="-122"/>
                <a:ea typeface="微软雅黑" panose="020B0503020204020204" pitchFamily="34" charset="-122"/>
              </a:rPr>
              <a:t>一次</a:t>
            </a:r>
            <a:r>
              <a:rPr sz="2400" dirty="0">
                <a:latin typeface="微软雅黑" panose="020B0503020204020204" pitchFamily="34" charset="-122"/>
                <a:ea typeface="微软雅黑" panose="020B0503020204020204" pitchFamily="34" charset="-122"/>
              </a:rPr>
              <a:t>，一律全面停工整改学习教育</a:t>
            </a:r>
            <a:r>
              <a:rPr sz="2400" b="1" dirty="0">
                <a:solidFill>
                  <a:srgbClr val="FF0000"/>
                </a:solidFill>
                <a:latin typeface="微软雅黑" panose="020B0503020204020204" pitchFamily="34" charset="-122"/>
                <a:ea typeface="微软雅黑" panose="020B0503020204020204" pitchFamily="34" charset="-122"/>
              </a:rPr>
              <a:t>一天</a:t>
            </a:r>
            <a:r>
              <a:rPr sz="2400" dirty="0">
                <a:latin typeface="微软雅黑" panose="020B0503020204020204" pitchFamily="34" charset="-122"/>
                <a:ea typeface="微软雅黑" panose="020B0503020204020204" pitchFamily="34" charset="-122"/>
              </a:rPr>
              <a:t>；发现</a:t>
            </a:r>
            <a:r>
              <a:rPr sz="2400" b="1" dirty="0">
                <a:solidFill>
                  <a:srgbClr val="FF0000"/>
                </a:solidFill>
                <a:latin typeface="微软雅黑" panose="020B0503020204020204" pitchFamily="34" charset="-122"/>
                <a:ea typeface="微软雅黑" panose="020B0503020204020204" pitchFamily="34" charset="-122"/>
              </a:rPr>
              <a:t>两次</a:t>
            </a:r>
            <a:r>
              <a:rPr sz="2400" dirty="0">
                <a:latin typeface="微软雅黑" panose="020B0503020204020204" pitchFamily="34" charset="-122"/>
                <a:ea typeface="微软雅黑" panose="020B0503020204020204" pitchFamily="34" charset="-122"/>
              </a:rPr>
              <a:t>及以上的，一律全面停工整改学习教育</a:t>
            </a:r>
            <a:r>
              <a:rPr sz="2400" b="1" dirty="0">
                <a:solidFill>
                  <a:srgbClr val="FF0000"/>
                </a:solidFill>
                <a:latin typeface="微软雅黑" panose="020B0503020204020204" pitchFamily="34" charset="-122"/>
                <a:ea typeface="微软雅黑" panose="020B0503020204020204" pitchFamily="34" charset="-122"/>
              </a:rPr>
              <a:t>两天</a:t>
            </a:r>
            <a:r>
              <a:rPr sz="2400" dirty="0">
                <a:latin typeface="微软雅黑" panose="020B0503020204020204" pitchFamily="34" charset="-122"/>
                <a:ea typeface="微软雅黑" panose="020B0503020204020204" pitchFamily="34" charset="-122"/>
              </a:rPr>
              <a:t>，同时予以行政罚款、不良行为记录、媒体公开曝光。</a:t>
            </a:r>
            <a:endParaRPr sz="24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五、严格实施安全隐患自查自改制度</a:t>
            </a:r>
            <a:r>
              <a:rPr lang="zh-CN" altLang="en-US" dirty="0"/>
              <a:t> </a:t>
            </a:r>
            <a:endParaRPr lang="zh-CN" altLang="en-US" dirty="0"/>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513715" y="1283970"/>
            <a:ext cx="2879725" cy="1085215"/>
          </a:xfrm>
        </p:spPr>
        <p:txBody>
          <a:bodyPr vert="horz" wrap="square" lIns="91440" tIns="45720" rIns="91440" bIns="45720" anchor="ctr"/>
          <a:p>
            <a:pPr algn="l" eaLnBrk="1" hangingPunct="1"/>
            <a:r>
              <a:rPr lang="zh-CN" altLang="en-US" sz="2400" dirty="0">
                <a:solidFill>
                  <a:srgbClr val="009900"/>
                </a:solidFill>
                <a:ea typeface="方正小标宋简体" panose="02010601030101010101" pitchFamily="2" charset="-122"/>
              </a:rPr>
              <a:t>（一</a:t>
            </a:r>
            <a:r>
              <a:rPr lang="zh-CN" altLang="en-US" sz="2400" dirty="0">
                <a:solidFill>
                  <a:srgbClr val="009900"/>
                </a:solidFill>
                <a:ea typeface="方正小标宋简体" panose="02010601030101010101" pitchFamily="2" charset="-122"/>
              </a:rPr>
              <a:t>）日检查</a:t>
            </a:r>
            <a:r>
              <a:rPr lang="zh-CN" altLang="en-US" sz="2400" dirty="0">
                <a:solidFill>
                  <a:srgbClr val="009900"/>
                </a:solidFill>
                <a:ea typeface="方正小标宋简体" panose="02010601030101010101" pitchFamily="2" charset="-122"/>
              </a:rPr>
              <a:t>记录</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日查.png日查"/>
          <p:cNvPicPr>
            <a:picLocks noChangeAspect="1"/>
          </p:cNvPicPr>
          <p:nvPr/>
        </p:nvPicPr>
        <p:blipFill>
          <a:blip r:embed="rId1"/>
          <a:srcRect/>
          <a:stretch>
            <a:fillRect/>
          </a:stretch>
        </p:blipFill>
        <p:spPr>
          <a:xfrm>
            <a:off x="3392805" y="648653"/>
            <a:ext cx="4904105" cy="5692775"/>
          </a:xfrm>
          <a:prstGeom prst="rect">
            <a:avLst/>
          </a:prstGeom>
          <a:noFill/>
          <a:ln w="9525">
            <a:noFill/>
          </a:ln>
        </p:spPr>
      </p:pic>
      <p:sp>
        <p:nvSpPr>
          <p:cNvPr id="3" name="文本框 2"/>
          <p:cNvSpPr txBox="1"/>
          <p:nvPr/>
        </p:nvSpPr>
        <p:spPr>
          <a:xfrm>
            <a:off x="423545" y="2690495"/>
            <a:ext cx="2969260" cy="2306955"/>
          </a:xfrm>
          <a:prstGeom prst="rect">
            <a:avLst/>
          </a:prstGeom>
          <a:noFill/>
        </p:spPr>
        <p:txBody>
          <a:bodyPr wrap="square" rtlCol="0">
            <a:spAutoFit/>
          </a:bodyPr>
          <a:p>
            <a:endParaRPr dirty="0">
              <a:latin typeface="微软雅黑" panose="020B0503020204020204" pitchFamily="34" charset="-122"/>
              <a:ea typeface="微软雅黑" panose="020B0503020204020204" pitchFamily="34" charset="-122"/>
              <a:sym typeface="+mn-ea"/>
            </a:endParaRPr>
          </a:p>
          <a:p>
            <a:r>
              <a:rPr lang="zh-CN" dirty="0">
                <a:latin typeface="微软雅黑" panose="020B0503020204020204" pitchFamily="34" charset="-122"/>
                <a:ea typeface="微软雅黑" panose="020B0503020204020204" pitchFamily="34" charset="-122"/>
                <a:sym typeface="+mn-ea"/>
              </a:rPr>
              <a:t>可以立即整改的留存在记录单上，不能立即整改的下发整改单。发现危大工程未按方案施工的，要求现场整改，并报告项目经理，项目经理组织限期整改</a:t>
            </a:r>
            <a:r>
              <a:rPr lang="zh-CN" dirty="0">
                <a:latin typeface="微软雅黑" panose="020B0503020204020204" pitchFamily="34" charset="-122"/>
                <a:ea typeface="微软雅黑" panose="020B0503020204020204" pitchFamily="34" charset="-122"/>
                <a:sym typeface="+mn-ea"/>
              </a:rPr>
              <a:t>。</a:t>
            </a:r>
            <a:endParaRPr dirty="0">
              <a:latin typeface="微软雅黑" panose="020B0503020204020204" pitchFamily="34" charset="-122"/>
              <a:ea typeface="微软雅黑" panose="020B0503020204020204" pitchFamily="34" charset="-122"/>
              <a:sym typeface="+mn-ea"/>
            </a:endParaRPr>
          </a:p>
          <a:p>
            <a:endParaRPr lang="zh-CN" altLang="en-US"/>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513715" y="1283970"/>
            <a:ext cx="2879725" cy="1085215"/>
          </a:xfrm>
        </p:spPr>
        <p:txBody>
          <a:bodyPr vert="horz" wrap="square" lIns="91440" tIns="45720" rIns="91440" bIns="45720" anchor="ctr"/>
          <a:p>
            <a:pPr algn="l" eaLnBrk="1" hangingPunct="1"/>
            <a:r>
              <a:rPr lang="zh-CN" altLang="en-US" sz="2400" dirty="0">
                <a:solidFill>
                  <a:srgbClr val="009900"/>
                </a:solidFill>
                <a:ea typeface="方正小标宋简体" panose="02010601030101010101" pitchFamily="2" charset="-122"/>
              </a:rPr>
              <a:t>（二）日检查重点</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隐患检查重点.png隐患检查重点"/>
          <p:cNvPicPr>
            <a:picLocks noChangeAspect="1"/>
          </p:cNvPicPr>
          <p:nvPr/>
        </p:nvPicPr>
        <p:blipFill>
          <a:blip r:embed="rId1"/>
          <a:srcRect/>
          <a:stretch>
            <a:fillRect/>
          </a:stretch>
        </p:blipFill>
        <p:spPr>
          <a:xfrm>
            <a:off x="3405188" y="648653"/>
            <a:ext cx="4879340" cy="5692775"/>
          </a:xfrm>
          <a:prstGeom prst="rect">
            <a:avLst/>
          </a:prstGeom>
          <a:noFill/>
          <a:ln w="9525">
            <a:noFill/>
          </a:ln>
        </p:spPr>
      </p:pic>
      <p:sp>
        <p:nvSpPr>
          <p:cNvPr id="2" name="文本框 1"/>
          <p:cNvSpPr txBox="1"/>
          <p:nvPr/>
        </p:nvSpPr>
        <p:spPr>
          <a:xfrm>
            <a:off x="423545" y="2690495"/>
            <a:ext cx="2969260" cy="2030095"/>
          </a:xfrm>
          <a:prstGeom prst="rect">
            <a:avLst/>
          </a:prstGeom>
          <a:noFill/>
        </p:spPr>
        <p:txBody>
          <a:bodyPr wrap="square" rtlCol="0">
            <a:spAutoFit/>
          </a:bodyPr>
          <a:p>
            <a:endParaRPr dirty="0">
              <a:latin typeface="微软雅黑" panose="020B0503020204020204" pitchFamily="34" charset="-122"/>
              <a:ea typeface="微软雅黑" panose="020B0503020204020204" pitchFamily="34" charset="-122"/>
              <a:sym typeface="+mn-ea"/>
            </a:endParaRPr>
          </a:p>
          <a:p>
            <a:r>
              <a:rPr lang="zh-CN" dirty="0">
                <a:latin typeface="微软雅黑" panose="020B0503020204020204" pitchFamily="34" charset="-122"/>
                <a:ea typeface="微软雅黑" panose="020B0503020204020204" pitchFamily="34" charset="-122"/>
                <a:sym typeface="+mn-ea"/>
              </a:rPr>
              <a:t>1、检查时如遇缺项可以将该项划去。</a:t>
            </a:r>
            <a:endParaRPr lang="zh-CN" dirty="0">
              <a:latin typeface="微软雅黑" panose="020B0503020204020204" pitchFamily="34" charset="-122"/>
              <a:ea typeface="微软雅黑" panose="020B0503020204020204" pitchFamily="34" charset="-122"/>
              <a:sym typeface="+mn-ea"/>
            </a:endParaRPr>
          </a:p>
          <a:p>
            <a:r>
              <a:rPr lang="zh-CN" dirty="0">
                <a:latin typeface="微软雅黑" panose="020B0503020204020204" pitchFamily="34" charset="-122"/>
                <a:ea typeface="微软雅黑" panose="020B0503020204020204" pitchFamily="34" charset="-122"/>
                <a:sym typeface="+mn-ea"/>
              </a:rPr>
              <a:t>2、对已整改的现场隐患应在“日检表”整改记录中及时记录，销项闭环。。</a:t>
            </a:r>
            <a:endParaRPr dirty="0">
              <a:latin typeface="微软雅黑" panose="020B0503020204020204" pitchFamily="34" charset="-122"/>
              <a:ea typeface="微软雅黑" panose="020B0503020204020204" pitchFamily="34" charset="-122"/>
              <a:sym typeface="+mn-ea"/>
            </a:endParaRPr>
          </a:p>
          <a:p>
            <a:endParaRPr lang="zh-CN" altLang="en-US"/>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513715" y="1283970"/>
            <a:ext cx="2879725" cy="1085215"/>
          </a:xfrm>
        </p:spPr>
        <p:txBody>
          <a:bodyPr vert="horz" wrap="square" lIns="91440" tIns="45720" rIns="91440" bIns="45720" anchor="ctr"/>
          <a:p>
            <a:pPr algn="l" eaLnBrk="1" hangingPunct="1"/>
            <a:r>
              <a:rPr lang="zh-CN" altLang="en-US" sz="2400" dirty="0">
                <a:solidFill>
                  <a:srgbClr val="009900"/>
                </a:solidFill>
                <a:ea typeface="方正小标宋简体" panose="02010601030101010101" pitchFamily="2" charset="-122"/>
              </a:rPr>
              <a:t>（三）隐患整改单</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隐患单.png隐患单"/>
          <p:cNvPicPr>
            <a:picLocks noChangeAspect="1"/>
          </p:cNvPicPr>
          <p:nvPr/>
        </p:nvPicPr>
        <p:blipFill>
          <a:blip r:embed="rId1"/>
          <a:srcRect/>
          <a:stretch>
            <a:fillRect/>
          </a:stretch>
        </p:blipFill>
        <p:spPr>
          <a:xfrm>
            <a:off x="3401695" y="495935"/>
            <a:ext cx="4886960" cy="6110605"/>
          </a:xfrm>
          <a:prstGeom prst="rect">
            <a:avLst/>
          </a:prstGeom>
          <a:noFill/>
          <a:ln w="9525">
            <a:noFill/>
          </a:ln>
        </p:spPr>
      </p:pic>
      <p:sp>
        <p:nvSpPr>
          <p:cNvPr id="3" name="文本框 2"/>
          <p:cNvSpPr txBox="1"/>
          <p:nvPr/>
        </p:nvSpPr>
        <p:spPr>
          <a:xfrm>
            <a:off x="423545" y="2690495"/>
            <a:ext cx="2969260" cy="1476375"/>
          </a:xfrm>
          <a:prstGeom prst="rect">
            <a:avLst/>
          </a:prstGeom>
          <a:noFill/>
        </p:spPr>
        <p:txBody>
          <a:bodyPr wrap="square" rtlCol="0">
            <a:spAutoFit/>
          </a:bodyPr>
          <a:p>
            <a:endParaRPr dirty="0">
              <a:latin typeface="微软雅黑" panose="020B0503020204020204" pitchFamily="34" charset="-122"/>
              <a:ea typeface="微软雅黑" panose="020B0503020204020204" pitchFamily="34" charset="-122"/>
              <a:sym typeface="+mn-ea"/>
            </a:endParaRPr>
          </a:p>
          <a:p>
            <a:r>
              <a:rPr lang="zh-CN" dirty="0">
                <a:latin typeface="微软雅黑" panose="020B0503020204020204" pitchFamily="34" charset="-122"/>
                <a:ea typeface="微软雅黑" panose="020B0503020204020204" pitchFamily="34" charset="-122"/>
                <a:sym typeface="+mn-ea"/>
              </a:rPr>
              <a:t>制定整改措施，明确责任人，安全员复查，将复查情况填写到日检查记录表</a:t>
            </a:r>
            <a:r>
              <a:rPr lang="zh-CN" dirty="0">
                <a:latin typeface="微软雅黑" panose="020B0503020204020204" pitchFamily="34" charset="-122"/>
                <a:ea typeface="微软雅黑" panose="020B0503020204020204" pitchFamily="34" charset="-122"/>
                <a:sym typeface="+mn-ea"/>
              </a:rPr>
              <a:t>。</a:t>
            </a:r>
            <a:endParaRPr dirty="0">
              <a:latin typeface="微软雅黑" panose="020B0503020204020204" pitchFamily="34" charset="-122"/>
              <a:ea typeface="微软雅黑" panose="020B0503020204020204" pitchFamily="34" charset="-122"/>
              <a:sym typeface="+mn-ea"/>
            </a:endParaRPr>
          </a:p>
          <a:p>
            <a:endParaRPr lang="zh-CN" altLang="en-US"/>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513715" y="1283970"/>
            <a:ext cx="2879725" cy="1085215"/>
          </a:xfrm>
        </p:spPr>
        <p:txBody>
          <a:bodyPr vert="horz" wrap="square" lIns="91440" tIns="45720" rIns="91440" bIns="45720" anchor="ctr"/>
          <a:p>
            <a:pPr algn="l" eaLnBrk="1" hangingPunct="1"/>
            <a:r>
              <a:rPr lang="zh-CN" altLang="en-US" sz="2400" dirty="0">
                <a:solidFill>
                  <a:srgbClr val="009900"/>
                </a:solidFill>
                <a:ea typeface="方正小标宋简体" panose="02010601030101010101" pitchFamily="2" charset="-122"/>
              </a:rPr>
              <a:t>（四）周安全检查</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周查.png周查"/>
          <p:cNvPicPr>
            <a:picLocks noChangeAspect="1"/>
          </p:cNvPicPr>
          <p:nvPr/>
        </p:nvPicPr>
        <p:blipFill>
          <a:blip r:embed="rId1"/>
          <a:srcRect/>
          <a:stretch>
            <a:fillRect/>
          </a:stretch>
        </p:blipFill>
        <p:spPr>
          <a:xfrm>
            <a:off x="3401695" y="454025"/>
            <a:ext cx="4886960" cy="5930265"/>
          </a:xfrm>
          <a:prstGeom prst="rect">
            <a:avLst/>
          </a:prstGeom>
          <a:noFill/>
          <a:ln w="9525">
            <a:noFill/>
          </a:ln>
        </p:spPr>
      </p:pic>
      <p:sp>
        <p:nvSpPr>
          <p:cNvPr id="3" name="文本框 2"/>
          <p:cNvSpPr txBox="1"/>
          <p:nvPr/>
        </p:nvSpPr>
        <p:spPr>
          <a:xfrm>
            <a:off x="423545" y="2690495"/>
            <a:ext cx="2969260" cy="1476375"/>
          </a:xfrm>
          <a:prstGeom prst="rect">
            <a:avLst/>
          </a:prstGeom>
          <a:noFill/>
        </p:spPr>
        <p:txBody>
          <a:bodyPr wrap="square" rtlCol="0">
            <a:spAutoFit/>
          </a:bodyPr>
          <a:p>
            <a:endParaRPr dirty="0">
              <a:latin typeface="微软雅黑" panose="020B0503020204020204" pitchFamily="34" charset="-122"/>
              <a:ea typeface="微软雅黑" panose="020B0503020204020204" pitchFamily="34" charset="-122"/>
              <a:sym typeface="+mn-ea"/>
            </a:endParaRPr>
          </a:p>
          <a:p>
            <a:r>
              <a:rPr lang="zh-CN" dirty="0">
                <a:latin typeface="微软雅黑" panose="020B0503020204020204" pitchFamily="34" charset="-122"/>
                <a:ea typeface="微软雅黑" panose="020B0503020204020204" pitchFamily="34" charset="-122"/>
                <a:sym typeface="+mn-ea"/>
              </a:rPr>
              <a:t>对照</a:t>
            </a:r>
            <a:r>
              <a:rPr lang="en-US" altLang="zh-CN" dirty="0">
                <a:latin typeface="微软雅黑" panose="020B0503020204020204" pitchFamily="34" charset="-122"/>
                <a:ea typeface="微软雅黑" panose="020B0503020204020204" pitchFamily="34" charset="-122"/>
                <a:sym typeface="+mn-ea"/>
              </a:rPr>
              <a:t>jgj59</a:t>
            </a:r>
            <a:r>
              <a:rPr lang="zh-CN" altLang="en-US" dirty="0">
                <a:latin typeface="微软雅黑" panose="020B0503020204020204" pitchFamily="34" charset="-122"/>
                <a:ea typeface="微软雅黑" panose="020B0503020204020204" pitchFamily="34" charset="-122"/>
                <a:sym typeface="+mn-ea"/>
              </a:rPr>
              <a:t>开展检查，项目经理是第一责任人，组织开展全面检查</a:t>
            </a:r>
            <a:r>
              <a:rPr lang="zh-CN" dirty="0">
                <a:latin typeface="微软雅黑" panose="020B0503020204020204" pitchFamily="34" charset="-122"/>
                <a:ea typeface="微软雅黑" panose="020B0503020204020204" pitchFamily="34" charset="-122"/>
                <a:sym typeface="+mn-ea"/>
              </a:rPr>
              <a:t>。</a:t>
            </a:r>
            <a:endParaRPr dirty="0">
              <a:latin typeface="微软雅黑" panose="020B0503020204020204" pitchFamily="34" charset="-122"/>
              <a:ea typeface="微软雅黑" panose="020B0503020204020204" pitchFamily="34" charset="-122"/>
              <a:sym typeface="+mn-ea"/>
            </a:endParaRPr>
          </a:p>
          <a:p>
            <a:endParaRPr lang="zh-CN" altLang="en-US"/>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513715" y="1283970"/>
            <a:ext cx="2879725" cy="1085215"/>
          </a:xfrm>
        </p:spPr>
        <p:txBody>
          <a:bodyPr vert="horz" wrap="square" lIns="91440" tIns="45720" rIns="91440" bIns="45720" anchor="ctr"/>
          <a:p>
            <a:pPr algn="l" eaLnBrk="1" hangingPunct="1"/>
            <a:r>
              <a:rPr lang="zh-CN" altLang="en-US" sz="2400" dirty="0">
                <a:solidFill>
                  <a:srgbClr val="009900"/>
                </a:solidFill>
                <a:ea typeface="方正小标宋简体" panose="02010601030101010101" pitchFamily="2" charset="-122"/>
              </a:rPr>
              <a:t>（五）监理单位危大工程巡视记录</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监理危大记录.png监理危大记录"/>
          <p:cNvPicPr>
            <a:picLocks noChangeAspect="1"/>
          </p:cNvPicPr>
          <p:nvPr/>
        </p:nvPicPr>
        <p:blipFill>
          <a:blip r:embed="rId1"/>
          <a:srcRect/>
          <a:stretch>
            <a:fillRect/>
          </a:stretch>
        </p:blipFill>
        <p:spPr>
          <a:xfrm>
            <a:off x="3401695" y="515938"/>
            <a:ext cx="4886960" cy="5806440"/>
          </a:xfrm>
          <a:prstGeom prst="rect">
            <a:avLst/>
          </a:prstGeom>
          <a:noFill/>
          <a:ln w="9525">
            <a:noFill/>
          </a:ln>
        </p:spPr>
      </p:pic>
      <p:sp>
        <p:nvSpPr>
          <p:cNvPr id="3" name="文本框 2"/>
          <p:cNvSpPr txBox="1"/>
          <p:nvPr/>
        </p:nvSpPr>
        <p:spPr>
          <a:xfrm>
            <a:off x="423545" y="2690495"/>
            <a:ext cx="2969260" cy="2030095"/>
          </a:xfrm>
          <a:prstGeom prst="rect">
            <a:avLst/>
          </a:prstGeom>
          <a:noFill/>
        </p:spPr>
        <p:txBody>
          <a:bodyPr wrap="square" rtlCol="0">
            <a:spAutoFit/>
          </a:bodyPr>
          <a:p>
            <a:endParaRPr dirty="0">
              <a:latin typeface="微软雅黑" panose="020B0503020204020204" pitchFamily="34" charset="-122"/>
              <a:ea typeface="微软雅黑" panose="020B0503020204020204" pitchFamily="34" charset="-122"/>
              <a:sym typeface="+mn-ea"/>
            </a:endParaRPr>
          </a:p>
          <a:p>
            <a:r>
              <a:rPr dirty="0">
                <a:latin typeface="微软雅黑" panose="020B0503020204020204" pitchFamily="34" charset="-122"/>
                <a:ea typeface="微软雅黑" panose="020B0503020204020204" pitchFamily="34" charset="-122"/>
                <a:sym typeface="+mn-ea"/>
              </a:rPr>
              <a:t>监理单位发现施工单位未按照专项施工方案施工的，应当要求其进行整改；情节严重的，应当要求其暂停施工，并及时报告建设单位。</a:t>
            </a:r>
            <a:endParaRPr dirty="0">
              <a:latin typeface="微软雅黑" panose="020B0503020204020204" pitchFamily="34" charset="-122"/>
              <a:ea typeface="微软雅黑" panose="020B0503020204020204" pitchFamily="34" charset="-122"/>
              <a:sym typeface="+mn-ea"/>
            </a:endParaRPr>
          </a:p>
          <a:p>
            <a:endParaRPr lang="zh-CN" altLang="en-US"/>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519430" y="2034540"/>
            <a:ext cx="7843520" cy="3599815"/>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参建各方必须加强基坑、模板支撑体系、脚手架、卸料平台、操作平台、幕墙、装配式构件安装等危大工程管理，切实抓紧抓细抓实危大工程的方案</a:t>
            </a:r>
            <a:r>
              <a:rPr sz="2400" b="1" dirty="0">
                <a:solidFill>
                  <a:srgbClr val="FF0000"/>
                </a:solidFill>
                <a:latin typeface="微软雅黑" panose="020B0503020204020204" pitchFamily="34" charset="-122"/>
                <a:ea typeface="微软雅黑" panose="020B0503020204020204" pitchFamily="34" charset="-122"/>
              </a:rPr>
              <a:t>编制</a:t>
            </a:r>
            <a:r>
              <a:rPr sz="2400" dirty="0">
                <a:latin typeface="微软雅黑" panose="020B0503020204020204" pitchFamily="34" charset="-122"/>
                <a:ea typeface="微软雅黑" panose="020B0503020204020204" pitchFamily="34" charset="-122"/>
              </a:rPr>
              <a:t>、</a:t>
            </a:r>
            <a:r>
              <a:rPr sz="2400" b="1" dirty="0">
                <a:solidFill>
                  <a:srgbClr val="FF0000"/>
                </a:solidFill>
                <a:latin typeface="微软雅黑" panose="020B0503020204020204" pitchFamily="34" charset="-122"/>
                <a:ea typeface="微软雅黑" panose="020B0503020204020204" pitchFamily="34" charset="-122"/>
              </a:rPr>
              <a:t>审核或论证</a:t>
            </a:r>
            <a:r>
              <a:rPr sz="2400" dirty="0">
                <a:latin typeface="微软雅黑" panose="020B0503020204020204" pitchFamily="34" charset="-122"/>
                <a:ea typeface="微软雅黑" panose="020B0503020204020204" pitchFamily="34" charset="-122"/>
              </a:rPr>
              <a:t>、</a:t>
            </a:r>
            <a:r>
              <a:rPr sz="2400" b="1" dirty="0">
                <a:solidFill>
                  <a:srgbClr val="FF0000"/>
                </a:solidFill>
                <a:latin typeface="微软雅黑" panose="020B0503020204020204" pitchFamily="34" charset="-122"/>
                <a:ea typeface="微软雅黑" panose="020B0503020204020204" pitchFamily="34" charset="-122"/>
              </a:rPr>
              <a:t>技术交底</a:t>
            </a:r>
            <a:r>
              <a:rPr sz="2400" dirty="0">
                <a:latin typeface="微软雅黑" panose="020B0503020204020204" pitchFamily="34" charset="-122"/>
                <a:ea typeface="微软雅黑" panose="020B0503020204020204" pitchFamily="34" charset="-122"/>
              </a:rPr>
              <a:t>、</a:t>
            </a:r>
            <a:r>
              <a:rPr sz="2400" b="1" dirty="0">
                <a:solidFill>
                  <a:srgbClr val="FF0000"/>
                </a:solidFill>
                <a:latin typeface="微软雅黑" panose="020B0503020204020204" pitchFamily="34" charset="-122"/>
                <a:ea typeface="微软雅黑" panose="020B0503020204020204" pitchFamily="34" charset="-122"/>
              </a:rPr>
              <a:t>施工实施</a:t>
            </a:r>
            <a:r>
              <a:rPr sz="2400" dirty="0">
                <a:latin typeface="微软雅黑" panose="020B0503020204020204" pitchFamily="34" charset="-122"/>
                <a:ea typeface="微软雅黑" panose="020B0503020204020204" pitchFamily="34" charset="-122"/>
              </a:rPr>
              <a:t>、</a:t>
            </a:r>
            <a:r>
              <a:rPr sz="2400" b="1" dirty="0">
                <a:solidFill>
                  <a:srgbClr val="FF0000"/>
                </a:solidFill>
                <a:latin typeface="微软雅黑" panose="020B0503020204020204" pitchFamily="34" charset="-122"/>
                <a:ea typeface="微软雅黑" panose="020B0503020204020204" pitchFamily="34" charset="-122"/>
              </a:rPr>
              <a:t>工序验收</a:t>
            </a:r>
            <a:r>
              <a:rPr sz="2400" dirty="0">
                <a:latin typeface="微软雅黑" panose="020B0503020204020204" pitchFamily="34" charset="-122"/>
                <a:ea typeface="微软雅黑" panose="020B0503020204020204" pitchFamily="34" charset="-122"/>
              </a:rPr>
              <a:t>等“五个环节”管理。</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       检查发现危大工程管理不到位的，发现</a:t>
            </a:r>
            <a:r>
              <a:rPr sz="2400" b="1" dirty="0">
                <a:solidFill>
                  <a:srgbClr val="FF0000"/>
                </a:solidFill>
                <a:latin typeface="微软雅黑" panose="020B0503020204020204" pitchFamily="34" charset="-122"/>
                <a:ea typeface="微软雅黑" panose="020B0503020204020204" pitchFamily="34" charset="-122"/>
              </a:rPr>
              <a:t>一次</a:t>
            </a:r>
            <a:r>
              <a:rPr sz="2400" dirty="0">
                <a:latin typeface="微软雅黑" panose="020B0503020204020204" pitchFamily="34" charset="-122"/>
                <a:ea typeface="微软雅黑" panose="020B0503020204020204" pitchFamily="34" charset="-122"/>
              </a:rPr>
              <a:t>，一律全面停工整改、予以行政罚款；发现</a:t>
            </a:r>
            <a:r>
              <a:rPr sz="2400" b="1" dirty="0">
                <a:solidFill>
                  <a:srgbClr val="FF0000"/>
                </a:solidFill>
                <a:latin typeface="微软雅黑" panose="020B0503020204020204" pitchFamily="34" charset="-122"/>
                <a:ea typeface="微软雅黑" panose="020B0503020204020204" pitchFamily="34" charset="-122"/>
              </a:rPr>
              <a:t>两次</a:t>
            </a:r>
            <a:r>
              <a:rPr sz="2400" dirty="0">
                <a:latin typeface="微软雅黑" panose="020B0503020204020204" pitchFamily="34" charset="-122"/>
                <a:ea typeface="微软雅黑" panose="020B0503020204020204" pitchFamily="34" charset="-122"/>
              </a:rPr>
              <a:t>及以上的，一律全面停工整改、予以行政罚款、不良行为记录、媒体公开曝光，同时提请省住房城乡建设厅暂扣施工企业安全生产许可证</a:t>
            </a:r>
            <a:r>
              <a:rPr sz="2400" b="1" dirty="0">
                <a:solidFill>
                  <a:srgbClr val="FF0000"/>
                </a:solidFill>
                <a:latin typeface="微软雅黑" panose="020B0503020204020204" pitchFamily="34" charset="-122"/>
                <a:ea typeface="微软雅黑" panose="020B0503020204020204" pitchFamily="34" charset="-122"/>
              </a:rPr>
              <a:t>30天</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六、加强危大工程“五个环节”管理</a:t>
            </a:r>
            <a:r>
              <a:rPr lang="zh-CN" altLang="en-US" dirty="0"/>
              <a:t> </a:t>
            </a:r>
            <a:endParaRPr lang="zh-CN" altLang="en-US" dirty="0"/>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650240" y="1422400"/>
            <a:ext cx="7843520" cy="5021580"/>
          </a:xfrm>
          <a:prstGeom prst="rect">
            <a:avLst/>
          </a:prstGeom>
          <a:noFill/>
          <a:ln w="9525">
            <a:noFill/>
          </a:ln>
        </p:spPr>
        <p:txBody>
          <a:bodyPr wrap="square" anchor="t">
            <a:spAutoFit/>
          </a:bodyPr>
          <a:p>
            <a:pPr>
              <a:lnSpc>
                <a:spcPct val="100000"/>
              </a:lnSpc>
              <a:spcBef>
                <a:spcPts val="0"/>
              </a:spcBef>
              <a:spcAft>
                <a:spcPts val="0"/>
              </a:spcAft>
            </a:pPr>
            <a:r>
              <a:rPr sz="1800" b="1" dirty="0">
                <a:solidFill>
                  <a:srgbClr val="00CC00"/>
                </a:solidFill>
                <a:latin typeface="微软雅黑" panose="020B0503020204020204" pitchFamily="34" charset="-122"/>
                <a:ea typeface="微软雅黑" panose="020B0503020204020204" pitchFamily="34" charset="-122"/>
              </a:rPr>
              <a:t>一、基坑工程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（一）开挖深度超过3m（含3m）的基坑（槽）的土方开挖、支护、降水工程。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（二）开挖深度虽未超过3m，但地质条件、周围环境和地下管线复杂，或影响毗邻建、构筑物安全的基坑（槽）的土方开挖、支护、降水工程。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b="1" dirty="0">
                <a:solidFill>
                  <a:srgbClr val="00CC00"/>
                </a:solidFill>
                <a:latin typeface="微软雅黑" panose="020B0503020204020204" pitchFamily="34" charset="-122"/>
                <a:ea typeface="微软雅黑" panose="020B0503020204020204" pitchFamily="34" charset="-122"/>
              </a:rPr>
              <a:t>二、模板工程及支撑体系</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（一）各类工具式模板工程：包括滑模、爬模、飞模、隧道模等工程。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（二）混凝土模板支撑工程：搭设高度5m及以上，或搭设跨度10m及以上，或施工总荷载（荷载效应基本组合的设计值，以下简称设计值）</a:t>
            </a:r>
            <a:r>
              <a:rPr sz="1800" b="1" dirty="0">
                <a:solidFill>
                  <a:srgbClr val="C00000"/>
                </a:solidFill>
                <a:latin typeface="微软雅黑" panose="020B0503020204020204" pitchFamily="34" charset="-122"/>
                <a:ea typeface="微软雅黑" panose="020B0503020204020204" pitchFamily="34" charset="-122"/>
              </a:rPr>
              <a:t>10kN/m2</a:t>
            </a:r>
            <a:r>
              <a:rPr sz="1800" dirty="0">
                <a:latin typeface="微软雅黑" panose="020B0503020204020204" pitchFamily="34" charset="-122"/>
                <a:ea typeface="微软雅黑" panose="020B0503020204020204" pitchFamily="34" charset="-122"/>
              </a:rPr>
              <a:t>及以上，或集中线荷载（设计值）</a:t>
            </a:r>
            <a:r>
              <a:rPr sz="1800" b="1" dirty="0">
                <a:solidFill>
                  <a:srgbClr val="C00000"/>
                </a:solidFill>
                <a:latin typeface="微软雅黑" panose="020B0503020204020204" pitchFamily="34" charset="-122"/>
                <a:ea typeface="微软雅黑" panose="020B0503020204020204" pitchFamily="34" charset="-122"/>
              </a:rPr>
              <a:t>15kN/m</a:t>
            </a:r>
            <a:r>
              <a:rPr sz="1800" dirty="0">
                <a:latin typeface="微软雅黑" panose="020B0503020204020204" pitchFamily="34" charset="-122"/>
                <a:ea typeface="微软雅黑" panose="020B0503020204020204" pitchFamily="34" charset="-122"/>
              </a:rPr>
              <a:t>及以上，或高度大于支撑水平投影宽度且相对独立无联系构件的混凝土模板支撑工程。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（三）承重支撑体系：用于钢结构安装等满堂支撑体系。</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b="1" dirty="0">
                <a:solidFill>
                  <a:srgbClr val="00CC00"/>
                </a:solidFill>
                <a:latin typeface="微软雅黑" panose="020B0503020204020204" pitchFamily="34" charset="-122"/>
                <a:ea typeface="微软雅黑" panose="020B0503020204020204" pitchFamily="34" charset="-122"/>
              </a:rPr>
              <a:t>三、起重吊装及起重机械安装拆卸工程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（一）采用非常规起重设备、方法，且单件起吊重量在10kN及以上的起重吊装工程。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（二）采用起重机械进行安装的工程。</a:t>
            </a:r>
            <a:endParaRPr sz="18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800" dirty="0">
                <a:latin typeface="微软雅黑" panose="020B0503020204020204" pitchFamily="34" charset="-122"/>
                <a:ea typeface="微软雅黑" panose="020B0503020204020204" pitchFamily="34" charset="-122"/>
              </a:rPr>
              <a:t>　　（三）起重机械安装和拆卸工程。</a:t>
            </a:r>
            <a:endParaRPr sz="1800" dirty="0">
              <a:latin typeface="微软雅黑" panose="020B0503020204020204" pitchFamily="34" charset="-122"/>
              <a:ea typeface="微软雅黑" panose="020B0503020204020204" pitchFamily="34" charset="-122"/>
            </a:endParaRPr>
          </a:p>
          <a:p>
            <a:pPr>
              <a:lnSpc>
                <a:spcPct val="80000"/>
              </a:lnSpc>
              <a:spcBef>
                <a:spcPts val="0"/>
              </a:spcBef>
              <a:spcAft>
                <a:spcPts val="0"/>
              </a:spcAft>
            </a:pPr>
            <a:endParaRPr sz="18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sym typeface="+mn-ea"/>
              </a:rPr>
              <a:t>（一</a:t>
            </a:r>
            <a:r>
              <a:rPr lang="zh-CN" altLang="en-US" sz="2800" dirty="0">
                <a:solidFill>
                  <a:srgbClr val="009900"/>
                </a:solidFill>
                <a:ea typeface="方正小标宋简体" panose="02010601030101010101" pitchFamily="2" charset="-122"/>
                <a:sym typeface="+mn-ea"/>
              </a:rPr>
              <a:t>）危险性较大的分部分项工程范围</a:t>
            </a:r>
            <a:endParaRPr lang="zh-CN" altLang="en-US" sz="2800" dirty="0">
              <a:solidFill>
                <a:srgbClr val="009900"/>
              </a:solidFill>
              <a:ea typeface="方正小标宋简体" panose="02010601030101010101" pitchFamily="2" charset="-122"/>
              <a:sym typeface="+mn-ea"/>
            </a:endParaRP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650240" y="1422400"/>
            <a:ext cx="7843520" cy="5304790"/>
          </a:xfrm>
          <a:prstGeom prst="rect">
            <a:avLst/>
          </a:prstGeom>
          <a:noFill/>
          <a:ln w="9525">
            <a:noFill/>
          </a:ln>
        </p:spPr>
        <p:txBody>
          <a:bodyPr wrap="square" anchor="t">
            <a:spAutoFit/>
          </a:bodyPr>
          <a:p>
            <a:pPr>
              <a:lnSpc>
                <a:spcPct val="100000"/>
              </a:lnSpc>
              <a:spcBef>
                <a:spcPts val="0"/>
              </a:spcBef>
              <a:spcAft>
                <a:spcPts val="0"/>
              </a:spcAft>
            </a:pPr>
            <a:r>
              <a:rPr sz="1600" b="1" dirty="0">
                <a:solidFill>
                  <a:srgbClr val="00CC00"/>
                </a:solidFill>
                <a:latin typeface="微软雅黑" panose="020B0503020204020204" pitchFamily="34" charset="-122"/>
                <a:ea typeface="微软雅黑" panose="020B0503020204020204" pitchFamily="34" charset="-122"/>
              </a:rPr>
              <a:t>四、脚手架工程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（一）搭设高度24m及以上的落地式钢管脚手架工程（包括采光井、电梯井脚手架）。</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（二）附着式升降脚手架工程。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（三）悬挑式脚手架工程。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（四）</a:t>
            </a:r>
            <a:r>
              <a:rPr sz="1800" b="1" dirty="0">
                <a:solidFill>
                  <a:srgbClr val="C00000"/>
                </a:solidFill>
                <a:latin typeface="微软雅黑" panose="020B0503020204020204" pitchFamily="34" charset="-122"/>
                <a:ea typeface="微软雅黑" panose="020B0503020204020204" pitchFamily="34" charset="-122"/>
              </a:rPr>
              <a:t>高处作业吊篮</a:t>
            </a:r>
            <a:r>
              <a:rPr sz="1800" dirty="0">
                <a:latin typeface="微软雅黑" panose="020B0503020204020204" pitchFamily="34" charset="-122"/>
                <a:ea typeface="微软雅黑" panose="020B0503020204020204" pitchFamily="34" charset="-122"/>
              </a:rPr>
              <a:t>。</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（五）</a:t>
            </a:r>
            <a:r>
              <a:rPr sz="1800" b="1" dirty="0">
                <a:solidFill>
                  <a:srgbClr val="C00000"/>
                </a:solidFill>
                <a:latin typeface="微软雅黑" panose="020B0503020204020204" pitchFamily="34" charset="-122"/>
                <a:ea typeface="微软雅黑" panose="020B0503020204020204" pitchFamily="34" charset="-122"/>
              </a:rPr>
              <a:t>卸料平台、操作平台工程。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（六）</a:t>
            </a:r>
            <a:r>
              <a:rPr sz="1800" b="1" dirty="0">
                <a:solidFill>
                  <a:srgbClr val="C00000"/>
                </a:solidFill>
                <a:latin typeface="微软雅黑" panose="020B0503020204020204" pitchFamily="34" charset="-122"/>
                <a:ea typeface="微软雅黑" panose="020B0503020204020204" pitchFamily="34" charset="-122"/>
              </a:rPr>
              <a:t>异型脚手架工程。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b="1" dirty="0">
                <a:solidFill>
                  <a:srgbClr val="00CC00"/>
                </a:solidFill>
                <a:latin typeface="微软雅黑" panose="020B0503020204020204" pitchFamily="34" charset="-122"/>
                <a:ea typeface="微软雅黑" panose="020B0503020204020204" pitchFamily="34" charset="-122"/>
              </a:rPr>
              <a:t>五、拆除工程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可能影响行人、交通、电力设施、通讯设施或其它建、构筑物安全的拆除工程。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b="1" dirty="0">
                <a:solidFill>
                  <a:srgbClr val="00CC00"/>
                </a:solidFill>
                <a:latin typeface="微软雅黑" panose="020B0503020204020204" pitchFamily="34" charset="-122"/>
                <a:ea typeface="微软雅黑" panose="020B0503020204020204" pitchFamily="34" charset="-122"/>
              </a:rPr>
              <a:t>六、暗挖工程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采用矿山法、盾构法、顶管法施工的隧道、洞室工程。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b="1" dirty="0">
                <a:solidFill>
                  <a:srgbClr val="00CC00"/>
                </a:solidFill>
                <a:latin typeface="微软雅黑" panose="020B0503020204020204" pitchFamily="34" charset="-122"/>
                <a:ea typeface="微软雅黑" panose="020B0503020204020204" pitchFamily="34" charset="-122"/>
              </a:rPr>
              <a:t>七、其它</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（一）</a:t>
            </a:r>
            <a:r>
              <a:rPr sz="1800" b="1" dirty="0">
                <a:solidFill>
                  <a:srgbClr val="C00000"/>
                </a:solidFill>
                <a:latin typeface="微软雅黑" panose="020B0503020204020204" pitchFamily="34" charset="-122"/>
                <a:ea typeface="微软雅黑" panose="020B0503020204020204" pitchFamily="34" charset="-122"/>
              </a:rPr>
              <a:t>建筑幕墙安装工程。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（二）钢结构、网架和索膜结构安装工程。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（三）人工挖孔桩工程。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（四）水下作业工程。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（五）装配式建筑混凝土预制构件安装工程。</a:t>
            </a:r>
            <a:endParaRPr sz="1600" dirty="0">
              <a:latin typeface="微软雅黑" panose="020B0503020204020204" pitchFamily="34" charset="-122"/>
              <a:ea typeface="微软雅黑" panose="020B0503020204020204" pitchFamily="34" charset="-122"/>
            </a:endParaRPr>
          </a:p>
          <a:p>
            <a:pPr>
              <a:lnSpc>
                <a:spcPct val="100000"/>
              </a:lnSpc>
              <a:spcBef>
                <a:spcPts val="0"/>
              </a:spcBef>
              <a:spcAft>
                <a:spcPts val="0"/>
              </a:spcAft>
            </a:pPr>
            <a:r>
              <a:rPr sz="1600" dirty="0">
                <a:latin typeface="微软雅黑" panose="020B0503020204020204" pitchFamily="34" charset="-122"/>
                <a:ea typeface="微软雅黑" panose="020B0503020204020204" pitchFamily="34" charset="-122"/>
              </a:rPr>
              <a:t>　　（六）采用新技术、新工艺、新材料、新设备可能影响工程施工安全，尚无国家、行业及地方技术标准的分部分项工程。</a:t>
            </a:r>
            <a:endParaRPr sz="1600" dirty="0">
              <a:latin typeface="微软雅黑" panose="020B0503020204020204" pitchFamily="34" charset="-122"/>
              <a:ea typeface="微软雅黑" panose="020B0503020204020204" pitchFamily="34" charset="-122"/>
            </a:endParaRPr>
          </a:p>
          <a:p>
            <a:pPr>
              <a:lnSpc>
                <a:spcPct val="80000"/>
              </a:lnSpc>
              <a:spcBef>
                <a:spcPts val="0"/>
              </a:spcBef>
              <a:spcAft>
                <a:spcPts val="0"/>
              </a:spcAft>
            </a:pPr>
            <a:endParaRPr sz="16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sym typeface="+mn-ea"/>
              </a:rPr>
              <a:t>（二）危险性较大的分部分项工程范围</a:t>
            </a:r>
            <a:endParaRPr lang="zh-CN" altLang="en-US" sz="2800" dirty="0">
              <a:solidFill>
                <a:srgbClr val="009900"/>
              </a:solidFill>
              <a:ea typeface="方正小标宋简体" panose="02010601030101010101" pitchFamily="2" charset="-122"/>
              <a:sym typeface="+mn-ea"/>
            </a:endParaRP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2430780" y="2061845"/>
            <a:ext cx="5061585" cy="3020695"/>
          </a:xfrm>
          <a:prstGeom prst="rect">
            <a:avLst/>
          </a:prstGeom>
          <a:noFill/>
          <a:ln w="9525">
            <a:noFill/>
          </a:ln>
        </p:spPr>
        <p:txBody>
          <a:bodyPr wrap="square" anchor="t">
            <a:spAutoFit/>
          </a:bodyPr>
          <a:p>
            <a:pPr algn="l">
              <a:lnSpc>
                <a:spcPct val="100000"/>
              </a:lnSpc>
              <a:spcBef>
                <a:spcPts val="0"/>
              </a:spcBef>
              <a:spcAft>
                <a:spcPts val="0"/>
              </a:spcAft>
            </a:pPr>
            <a:r>
              <a:rPr lang="zh-CN" altLang="en-US" sz="2800" dirty="0">
                <a:solidFill>
                  <a:srgbClr val="170ECC"/>
                </a:solidFill>
                <a:latin typeface="微软雅黑" panose="020B0503020204020204" pitchFamily="34" charset="-122"/>
                <a:ea typeface="微软雅黑" panose="020B0503020204020204" pitchFamily="34" charset="-122"/>
              </a:rPr>
              <a:t>危大工程清单</a:t>
            </a:r>
            <a:endParaRPr lang="zh-CN" altLang="en-US" sz="28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800" dirty="0">
                <a:solidFill>
                  <a:srgbClr val="170ECC"/>
                </a:solidFill>
                <a:latin typeface="微软雅黑" panose="020B0503020204020204" pitchFamily="34" charset="-122"/>
                <a:ea typeface="微软雅黑" panose="020B0503020204020204" pitchFamily="34" charset="-122"/>
              </a:rPr>
              <a:t>危大工程专项施工方案审查</a:t>
            </a:r>
            <a:endParaRPr lang="zh-CN" altLang="en-US" sz="28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800" dirty="0">
                <a:solidFill>
                  <a:srgbClr val="170ECC"/>
                </a:solidFill>
                <a:latin typeface="微软雅黑" panose="020B0503020204020204" pitchFamily="34" charset="-122"/>
                <a:ea typeface="微软雅黑" panose="020B0503020204020204" pitchFamily="34" charset="-122"/>
              </a:rPr>
              <a:t>危大工程监理实施细则</a:t>
            </a:r>
            <a:endParaRPr lang="zh-CN" altLang="en-US" sz="28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800" dirty="0">
                <a:solidFill>
                  <a:srgbClr val="170ECC"/>
                </a:solidFill>
                <a:latin typeface="微软雅黑" panose="020B0503020204020204" pitchFamily="34" charset="-122"/>
                <a:ea typeface="微软雅黑" panose="020B0503020204020204" pitchFamily="34" charset="-122"/>
              </a:rPr>
              <a:t>危大工程专项巡视检查</a:t>
            </a:r>
            <a:endParaRPr lang="zh-CN" altLang="en-US" sz="28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800" dirty="0">
                <a:solidFill>
                  <a:srgbClr val="170ECC"/>
                </a:solidFill>
                <a:latin typeface="微软雅黑" panose="020B0503020204020204" pitchFamily="34" charset="-122"/>
                <a:ea typeface="微软雅黑" panose="020B0503020204020204" pitchFamily="34" charset="-122"/>
              </a:rPr>
              <a:t>危大工程验收</a:t>
            </a:r>
            <a:endParaRPr lang="zh-CN" altLang="en-US" sz="28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800" dirty="0">
                <a:solidFill>
                  <a:srgbClr val="170ECC"/>
                </a:solidFill>
                <a:latin typeface="微软雅黑" panose="020B0503020204020204" pitchFamily="34" charset="-122"/>
                <a:ea typeface="微软雅黑" panose="020B0503020204020204" pitchFamily="34" charset="-122"/>
              </a:rPr>
              <a:t>危大工程事故隐患处置</a:t>
            </a:r>
            <a:endParaRPr lang="zh-CN" altLang="en-US" sz="2800" dirty="0">
              <a:solidFill>
                <a:srgbClr val="170ECC"/>
              </a:solidFill>
              <a:latin typeface="微软雅黑" panose="020B0503020204020204" pitchFamily="34" charset="-122"/>
              <a:ea typeface="微软雅黑" panose="020B0503020204020204" pitchFamily="34" charset="-122"/>
            </a:endParaRPr>
          </a:p>
          <a:p>
            <a:pPr algn="l">
              <a:lnSpc>
                <a:spcPct val="80000"/>
              </a:lnSpc>
              <a:spcBef>
                <a:spcPts val="0"/>
              </a:spcBef>
              <a:spcAft>
                <a:spcPts val="0"/>
              </a:spcAft>
            </a:pPr>
            <a:endParaRPr lang="zh-CN" altLang="en-US" sz="2800" dirty="0">
              <a:solidFill>
                <a:srgbClr val="170ECC"/>
              </a:solidFill>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sym typeface="+mn-ea"/>
              </a:rPr>
              <a:t>（三）监理单位危大工程安全管理档案</a:t>
            </a:r>
            <a:endParaRPr lang="zh-CN" altLang="en-US" sz="2800" dirty="0">
              <a:solidFill>
                <a:srgbClr val="009900"/>
              </a:solidFill>
              <a:ea typeface="方正小标宋简体" panose="02010601030101010101" pitchFamily="2" charset="-122"/>
              <a:sym typeface="+mn-ea"/>
            </a:endParaRP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519430" y="2034540"/>
            <a:ext cx="7843520" cy="3415030"/>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对发生死亡1-2人一般事故的项目，一律无限期全面停工，记录施工、监理企业及其相关责任人的建筑市场不良行为，</a:t>
            </a:r>
            <a:r>
              <a:rPr sz="2400" dirty="0">
                <a:latin typeface="微软雅黑" panose="020B0503020204020204" pitchFamily="34" charset="-122"/>
                <a:ea typeface="微软雅黑" panose="020B0503020204020204" pitchFamily="34" charset="-122"/>
              </a:rPr>
              <a:t>扣</a:t>
            </a:r>
            <a:r>
              <a:rPr sz="2400" b="1" dirty="0">
                <a:solidFill>
                  <a:srgbClr val="FF0000"/>
                </a:solidFill>
                <a:latin typeface="微软雅黑" panose="020B0503020204020204" pitchFamily="34" charset="-122"/>
                <a:ea typeface="微软雅黑" panose="020B0503020204020204" pitchFamily="34" charset="-122"/>
              </a:rPr>
              <a:t>2</a:t>
            </a:r>
            <a:r>
              <a:rPr sz="2400" b="1" dirty="0">
                <a:solidFill>
                  <a:srgbClr val="FF0000"/>
                </a:solidFill>
                <a:latin typeface="微软雅黑" panose="020B0503020204020204" pitchFamily="34" charset="-122"/>
                <a:ea typeface="微软雅黑" panose="020B0503020204020204" pitchFamily="34" charset="-122"/>
              </a:rPr>
              <a:t>0分</a:t>
            </a:r>
            <a:r>
              <a:rPr sz="2400" dirty="0">
                <a:latin typeface="微软雅黑" panose="020B0503020204020204" pitchFamily="34" charset="-122"/>
                <a:ea typeface="微软雅黑" panose="020B0503020204020204" pitchFamily="34" charset="-122"/>
              </a:rPr>
              <a:t>；对房地产开发企业一律冻结房屋销售监管资金</a:t>
            </a:r>
            <a:r>
              <a:rPr sz="2400" b="1" dirty="0">
                <a:solidFill>
                  <a:srgbClr val="FF0000"/>
                </a:solidFill>
                <a:latin typeface="微软雅黑" panose="020B0503020204020204" pitchFamily="34" charset="-122"/>
                <a:ea typeface="微软雅黑" panose="020B0503020204020204" pitchFamily="34" charset="-122"/>
              </a:rPr>
              <a:t>3个月</a:t>
            </a:r>
            <a:r>
              <a:rPr sz="2400" dirty="0">
                <a:latin typeface="微软雅黑" panose="020B0503020204020204" pitchFamily="34" charset="-122"/>
                <a:ea typeface="微软雅黑" panose="020B0503020204020204" pitchFamily="34" charset="-122"/>
              </a:rPr>
              <a:t>、停止房屋销售网签</a:t>
            </a:r>
            <a:r>
              <a:rPr sz="2400" b="1" dirty="0">
                <a:solidFill>
                  <a:srgbClr val="FF0000"/>
                </a:solidFill>
                <a:latin typeface="微软雅黑" panose="020B0503020204020204" pitchFamily="34" charset="-122"/>
                <a:ea typeface="微软雅黑" panose="020B0503020204020204" pitchFamily="34" charset="-122"/>
              </a:rPr>
              <a:t>3个月</a:t>
            </a:r>
            <a:r>
              <a:rPr sz="2400" dirty="0">
                <a:latin typeface="微软雅黑" panose="020B0503020204020204" pitchFamily="34" charset="-122"/>
                <a:ea typeface="微软雅黑" panose="020B0503020204020204" pitchFamily="34" charset="-122"/>
              </a:rPr>
              <a:t>。对发生死亡3人及以上较大事故的项目，一律无限期全面停工，记录施工、监理企业及其相关责任人的建筑市场不良行为，扣</a:t>
            </a:r>
            <a:r>
              <a:rPr sz="2400" b="1" dirty="0">
                <a:solidFill>
                  <a:srgbClr val="FF0000"/>
                </a:solidFill>
                <a:latin typeface="微软雅黑" panose="020B0503020204020204" pitchFamily="34" charset="-122"/>
                <a:ea typeface="微软雅黑" panose="020B0503020204020204" pitchFamily="34" charset="-122"/>
              </a:rPr>
              <a:t>30分</a:t>
            </a:r>
            <a:r>
              <a:rPr sz="2400" dirty="0">
                <a:latin typeface="微软雅黑" panose="020B0503020204020204" pitchFamily="34" charset="-122"/>
                <a:ea typeface="微软雅黑" panose="020B0503020204020204" pitchFamily="34" charset="-122"/>
              </a:rPr>
              <a:t>；对房地产开发企业一律冻结房屋销售监管资金</a:t>
            </a:r>
            <a:r>
              <a:rPr sz="2400" b="1" dirty="0">
                <a:solidFill>
                  <a:srgbClr val="FF0000"/>
                </a:solidFill>
                <a:latin typeface="微软雅黑" panose="020B0503020204020204" pitchFamily="34" charset="-122"/>
                <a:ea typeface="微软雅黑" panose="020B0503020204020204" pitchFamily="34" charset="-122"/>
              </a:rPr>
              <a:t>6个月</a:t>
            </a:r>
            <a:r>
              <a:rPr sz="2400" dirty="0">
                <a:latin typeface="微软雅黑" panose="020B0503020204020204" pitchFamily="34" charset="-122"/>
                <a:ea typeface="微软雅黑" panose="020B0503020204020204" pitchFamily="34" charset="-122"/>
              </a:rPr>
              <a:t>、停止房屋销售网签</a:t>
            </a:r>
            <a:r>
              <a:rPr sz="2400" b="1" dirty="0">
                <a:solidFill>
                  <a:srgbClr val="FF0000"/>
                </a:solidFill>
                <a:latin typeface="微软雅黑" panose="020B0503020204020204" pitchFamily="34" charset="-122"/>
                <a:ea typeface="微软雅黑" panose="020B0503020204020204" pitchFamily="34" charset="-122"/>
              </a:rPr>
              <a:t>6个月</a:t>
            </a:r>
            <a:r>
              <a:rPr sz="2400" dirty="0">
                <a:latin typeface="微软雅黑" panose="020B0503020204020204" pitchFamily="34" charset="-122"/>
                <a:ea typeface="微软雅黑" panose="020B0503020204020204" pitchFamily="34" charset="-122"/>
              </a:rPr>
              <a:t>，政府投资工程业主单位暂缓核发下一项目的施工许可证。</a:t>
            </a:r>
            <a:endParaRPr sz="24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一、严格限制事故项目参建企业市场准入</a:t>
            </a:r>
            <a:r>
              <a:rPr lang="zh-CN" altLang="en-US" dirty="0"/>
              <a:t> </a:t>
            </a:r>
            <a:endParaRPr lang="zh-CN" altLang="en-US" dirty="0"/>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706120" y="1560830"/>
            <a:ext cx="8221345" cy="5015865"/>
          </a:xfrm>
          <a:prstGeom prst="rect">
            <a:avLst/>
          </a:prstGeom>
          <a:noFill/>
          <a:ln w="9525">
            <a:noFill/>
          </a:ln>
        </p:spPr>
        <p:txBody>
          <a:bodyPr wrap="square" anchor="t">
            <a:spAutoFit/>
          </a:bodyPr>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（一）《危险性较大的分部分项工程清单》；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（二）《危险性较大的分部分项工程汇总表》；</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（三）专项方案文本材料；</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（四）施工单位审核、监理单位审查、建设单位审批手续；</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（五）专项方案的《危险性较大的分部分项工程专家论证报告》、专家论证会会议签到表、专家论证意见的修改情况等；</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（六）方案交底及安全技术交底；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（七）施工作业人员登记表；</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（八）项目负责人现场履职记录；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（九）项目专职安全管理人员现场监督记录；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（十）专家现场技术服务记录材料（仅针对实行专家现场技术服务的地区）；</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（十一）施工监测和安全巡视记录；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（十二）基坑工程的第三方监测记录；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（十三）验收记录；</a:t>
            </a:r>
            <a:endParaRPr lang="zh-CN" altLang="en-US" sz="2000" dirty="0">
              <a:solidFill>
                <a:srgbClr val="170ECC"/>
              </a:solidFill>
              <a:latin typeface="微软雅黑" panose="020B0503020204020204" pitchFamily="34" charset="-122"/>
              <a:ea typeface="微软雅黑" panose="020B0503020204020204" pitchFamily="34" charset="-122"/>
            </a:endParaRPr>
          </a:p>
          <a:p>
            <a:pPr algn="l">
              <a:lnSpc>
                <a:spcPct val="100000"/>
              </a:lnSpc>
              <a:spcBef>
                <a:spcPts val="0"/>
              </a:spcBef>
              <a:spcAft>
                <a:spcPts val="0"/>
              </a:spcAft>
            </a:pPr>
            <a:r>
              <a:rPr lang="zh-CN" altLang="en-US" sz="2000" dirty="0">
                <a:solidFill>
                  <a:srgbClr val="170ECC"/>
                </a:solidFill>
                <a:latin typeface="微软雅黑" panose="020B0503020204020204" pitchFamily="34" charset="-122"/>
                <a:ea typeface="微软雅黑" panose="020B0503020204020204" pitchFamily="34" charset="-122"/>
              </a:rPr>
              <a:t>（十四）隐患排查整改和复查记录。</a:t>
            </a:r>
            <a:endParaRPr lang="zh-CN" altLang="en-US" sz="2000" dirty="0">
              <a:solidFill>
                <a:srgbClr val="170ECC"/>
              </a:solidFill>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sym typeface="+mn-ea"/>
              </a:rPr>
              <a:t>（四）施工单位危大工程安全管理档案</a:t>
            </a:r>
            <a:endParaRPr lang="zh-CN" altLang="en-US" sz="2800" dirty="0">
              <a:solidFill>
                <a:srgbClr val="009900"/>
              </a:solidFill>
              <a:ea typeface="方正小标宋简体" panose="02010601030101010101" pitchFamily="2" charset="-122"/>
              <a:sym typeface="+mn-ea"/>
            </a:endParaRP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400" dirty="0">
                <a:solidFill>
                  <a:srgbClr val="009900"/>
                </a:solidFill>
                <a:ea typeface="方正小标宋简体" panose="02010601030101010101" pitchFamily="2" charset="-122"/>
              </a:rPr>
              <a:t>（五）施工单位处罚依据</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施工单位危大处罚.png施工单位危大处罚"/>
          <p:cNvPicPr>
            <a:picLocks noChangeAspect="1"/>
          </p:cNvPicPr>
          <p:nvPr/>
        </p:nvPicPr>
        <p:blipFill>
          <a:blip r:embed="rId1"/>
          <a:srcRect/>
          <a:stretch>
            <a:fillRect/>
          </a:stretch>
        </p:blipFill>
        <p:spPr>
          <a:xfrm>
            <a:off x="729615" y="1232535"/>
            <a:ext cx="7837170" cy="5065395"/>
          </a:xfrm>
          <a:prstGeom prst="rect">
            <a:avLst/>
          </a:prstGeom>
          <a:noFill/>
          <a:ln w="9525">
            <a:noFill/>
          </a:ln>
        </p:spPr>
      </p:pic>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400" dirty="0">
                <a:solidFill>
                  <a:srgbClr val="009900"/>
                </a:solidFill>
                <a:ea typeface="方正小标宋简体" panose="02010601030101010101" pitchFamily="2" charset="-122"/>
              </a:rPr>
              <a:t>（六）</a:t>
            </a:r>
            <a:r>
              <a:rPr lang="zh-CN" altLang="en-US" sz="2400" dirty="0">
                <a:solidFill>
                  <a:srgbClr val="009900"/>
                </a:solidFill>
                <a:ea typeface="方正小标宋简体" panose="02010601030101010101" pitchFamily="2" charset="-122"/>
                <a:sym typeface="+mn-ea"/>
              </a:rPr>
              <a:t>监理单位处罚依据</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监理危大处罚.png监理危大处罚"/>
          <p:cNvPicPr>
            <a:picLocks noChangeAspect="1"/>
          </p:cNvPicPr>
          <p:nvPr/>
        </p:nvPicPr>
        <p:blipFill>
          <a:blip r:embed="rId1"/>
          <a:srcRect/>
          <a:stretch>
            <a:fillRect/>
          </a:stretch>
        </p:blipFill>
        <p:spPr>
          <a:xfrm>
            <a:off x="568960" y="1403033"/>
            <a:ext cx="7727315" cy="4530090"/>
          </a:xfrm>
          <a:prstGeom prst="rect">
            <a:avLst/>
          </a:prstGeom>
          <a:noFill/>
          <a:ln w="9525">
            <a:noFill/>
          </a:ln>
        </p:spPr>
      </p:pic>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519430" y="2034540"/>
            <a:ext cx="7843520" cy="3753485"/>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lang="en-US" sz="2800" dirty="0">
                <a:latin typeface="微软雅黑" panose="020B0503020204020204" pitchFamily="34" charset="-122"/>
                <a:ea typeface="微软雅黑" panose="020B0503020204020204" pitchFamily="34" charset="-122"/>
              </a:rPr>
              <a:t> </a:t>
            </a:r>
            <a:r>
              <a:rPr sz="2800" dirty="0">
                <a:latin typeface="微软雅黑" panose="020B0503020204020204" pitchFamily="34" charset="-122"/>
                <a:ea typeface="微软雅黑" panose="020B0503020204020204" pitchFamily="34" charset="-122"/>
              </a:rPr>
              <a:t>每月10日，全市在建工程项目要全面开展</a:t>
            </a:r>
            <a:r>
              <a:rPr sz="2800" dirty="0">
                <a:solidFill>
                  <a:srgbClr val="C00000"/>
                </a:solidFill>
                <a:latin typeface="微软雅黑" panose="020B0503020204020204" pitchFamily="34" charset="-122"/>
                <a:ea typeface="微软雅黑" panose="020B0503020204020204" pitchFamily="34" charset="-122"/>
              </a:rPr>
              <a:t>安全检查</a:t>
            </a:r>
            <a:r>
              <a:rPr sz="2800" dirty="0">
                <a:latin typeface="微软雅黑" panose="020B0503020204020204" pitchFamily="34" charset="-122"/>
                <a:ea typeface="微软雅黑" panose="020B0503020204020204" pitchFamily="34" charset="-122"/>
              </a:rPr>
              <a:t>、</a:t>
            </a:r>
            <a:r>
              <a:rPr sz="2800" dirty="0">
                <a:solidFill>
                  <a:srgbClr val="C00000"/>
                </a:solidFill>
                <a:latin typeface="微软雅黑" panose="020B0503020204020204" pitchFamily="34" charset="-122"/>
                <a:ea typeface="微软雅黑" panose="020B0503020204020204" pitchFamily="34" charset="-122"/>
              </a:rPr>
              <a:t>设备检修</a:t>
            </a:r>
            <a:r>
              <a:rPr sz="2800" dirty="0">
                <a:latin typeface="微软雅黑" panose="020B0503020204020204" pitchFamily="34" charset="-122"/>
                <a:ea typeface="微软雅黑" panose="020B0503020204020204" pitchFamily="34" charset="-122"/>
              </a:rPr>
              <a:t>、</a:t>
            </a:r>
            <a:r>
              <a:rPr sz="2800" dirty="0">
                <a:solidFill>
                  <a:srgbClr val="C00000"/>
                </a:solidFill>
                <a:latin typeface="微软雅黑" panose="020B0503020204020204" pitchFamily="34" charset="-122"/>
                <a:ea typeface="微软雅黑" panose="020B0503020204020204" pitchFamily="34" charset="-122"/>
              </a:rPr>
              <a:t>人员安全教育培训</a:t>
            </a:r>
            <a:r>
              <a:rPr sz="2800" dirty="0">
                <a:latin typeface="微软雅黑" panose="020B0503020204020204" pitchFamily="34" charset="-122"/>
                <a:ea typeface="微软雅黑" panose="020B0503020204020204" pitchFamily="34" charset="-122"/>
              </a:rPr>
              <a:t>工作，尤其要通过观看安全事故教育片等形式，开展好警示教育，让每位从业人员接受触及灵魂深处的安全教育。“停工自查日”当天，严禁有任何施工作业行为。</a:t>
            </a:r>
            <a:endParaRPr sz="2800" dirty="0">
              <a:latin typeface="微软雅黑" panose="020B0503020204020204" pitchFamily="34" charset="-122"/>
              <a:ea typeface="微软雅黑" panose="020B0503020204020204" pitchFamily="34" charset="-122"/>
            </a:endParaRPr>
          </a:p>
          <a:p>
            <a:pPr>
              <a:spcBef>
                <a:spcPct val="50000"/>
              </a:spcBef>
            </a:pPr>
            <a:r>
              <a:rPr sz="2800" dirty="0">
                <a:latin typeface="微软雅黑" panose="020B0503020204020204" pitchFamily="34" charset="-122"/>
                <a:ea typeface="微软雅黑" panose="020B0503020204020204" pitchFamily="34" charset="-122"/>
              </a:rPr>
              <a:t>    检查发现未按规定开展“停工自查日”活动的，</a:t>
            </a:r>
            <a:r>
              <a:rPr sz="2800" dirty="0">
                <a:solidFill>
                  <a:srgbClr val="C00000"/>
                </a:solidFill>
                <a:latin typeface="微软雅黑" panose="020B0503020204020204" pitchFamily="34" charset="-122"/>
                <a:ea typeface="微软雅黑" panose="020B0503020204020204" pitchFamily="34" charset="-122"/>
              </a:rPr>
              <a:t>一律全面停工整改学习教育三天</a:t>
            </a:r>
            <a:r>
              <a:rPr sz="2800" dirty="0">
                <a:latin typeface="微软雅黑" panose="020B0503020204020204" pitchFamily="34" charset="-122"/>
                <a:ea typeface="微软雅黑" panose="020B0503020204020204" pitchFamily="34" charset="-122"/>
              </a:rPr>
              <a:t>。</a:t>
            </a:r>
            <a:endParaRPr sz="28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七、严格执行 “停工自查日”制度</a:t>
            </a:r>
            <a:r>
              <a:rPr lang="zh-CN" altLang="en-US" dirty="0"/>
              <a:t> </a:t>
            </a:r>
            <a:endParaRPr lang="zh-CN" altLang="en-US" dirty="0"/>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650240" y="1728470"/>
            <a:ext cx="7843520" cy="4399915"/>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lang="en-US" sz="2800" dirty="0">
                <a:latin typeface="微软雅黑" panose="020B0503020204020204" pitchFamily="34" charset="-122"/>
                <a:ea typeface="微软雅黑" panose="020B0503020204020204" pitchFamily="34" charset="-122"/>
              </a:rPr>
              <a:t> </a:t>
            </a:r>
            <a:r>
              <a:rPr sz="2800" dirty="0">
                <a:latin typeface="微软雅黑" panose="020B0503020204020204" pitchFamily="34" charset="-122"/>
                <a:ea typeface="微软雅黑" panose="020B0503020204020204" pitchFamily="34" charset="-122"/>
              </a:rPr>
              <a:t>牢固树立“隐患即是事故”理念，加大隐患惩戒力度。对下发</a:t>
            </a:r>
            <a:r>
              <a:rPr sz="2800" b="1" dirty="0">
                <a:solidFill>
                  <a:srgbClr val="C00000"/>
                </a:solidFill>
                <a:latin typeface="微软雅黑" panose="020B0503020204020204" pitchFamily="34" charset="-122"/>
                <a:ea typeface="微软雅黑" panose="020B0503020204020204" pitchFamily="34" charset="-122"/>
              </a:rPr>
              <a:t>两次</a:t>
            </a:r>
            <a:r>
              <a:rPr sz="2800" dirty="0">
                <a:latin typeface="微软雅黑" panose="020B0503020204020204" pitchFamily="34" charset="-122"/>
                <a:ea typeface="微软雅黑" panose="020B0503020204020204" pitchFamily="34" charset="-122"/>
              </a:rPr>
              <a:t>停工通知书的项目，在原有处理的基础上，</a:t>
            </a:r>
            <a:r>
              <a:rPr sz="2800" dirty="0">
                <a:solidFill>
                  <a:srgbClr val="FF0000"/>
                </a:solidFill>
                <a:latin typeface="微软雅黑" panose="020B0503020204020204" pitchFamily="34" charset="-122"/>
                <a:ea typeface="微软雅黑" panose="020B0503020204020204" pitchFamily="34" charset="-122"/>
              </a:rPr>
              <a:t>一律予以通报批评，一律取消住房城乡建设系统所有评优评先资格，一律由属地住房城乡建设部门分管领导约谈建设、施工、监理企业法人代表及其相关责任人。</a:t>
            </a:r>
            <a:r>
              <a:rPr sz="2800" dirty="0">
                <a:latin typeface="微软雅黑" panose="020B0503020204020204" pitchFamily="34" charset="-122"/>
                <a:ea typeface="微软雅黑" panose="020B0503020204020204" pitchFamily="34" charset="-122"/>
              </a:rPr>
              <a:t>对下发两次停工通知书的项目，</a:t>
            </a:r>
            <a:r>
              <a:rPr sz="2800" dirty="0">
                <a:solidFill>
                  <a:srgbClr val="FF0000"/>
                </a:solidFill>
                <a:latin typeface="微软雅黑" panose="020B0503020204020204" pitchFamily="34" charset="-122"/>
                <a:ea typeface="微软雅黑" panose="020B0503020204020204" pitchFamily="34" charset="-122"/>
              </a:rPr>
              <a:t>一律邀请新闻媒体跟踪曝光，广泛接受社会各界监督，并由属地建筑安全监督机构将存在的隐患、处理结果统一印发、张贴到本地区所有工地显著位置。</a:t>
            </a:r>
            <a:endParaRPr sz="2800" dirty="0">
              <a:solidFill>
                <a:srgbClr val="FF0000"/>
              </a:solidFill>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九、狠抓典型安全问题处理曝光</a:t>
            </a:r>
            <a:r>
              <a:rPr lang="zh-CN" altLang="en-US" dirty="0"/>
              <a:t> </a:t>
            </a:r>
            <a:endParaRPr lang="zh-CN" altLang="en-US" dirty="0"/>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5" name="Text Box 2"/>
          <p:cNvSpPr txBox="1"/>
          <p:nvPr/>
        </p:nvSpPr>
        <p:spPr>
          <a:xfrm>
            <a:off x="228600" y="2362200"/>
            <a:ext cx="8610600" cy="1322070"/>
          </a:xfrm>
          <a:prstGeom prst="rect">
            <a:avLst/>
          </a:prstGeom>
          <a:noFill/>
          <a:ln w="9525">
            <a:noFill/>
          </a:ln>
        </p:spPr>
        <p:txBody>
          <a:bodyPr anchor="t">
            <a:spAutoFit/>
          </a:bodyPr>
          <a:p>
            <a:pPr algn="ctr">
              <a:spcBef>
                <a:spcPct val="50000"/>
              </a:spcBef>
            </a:pPr>
            <a:r>
              <a:rPr lang="zh-CN" altLang="en-US" sz="4000" dirty="0">
                <a:solidFill>
                  <a:srgbClr val="170ECC"/>
                </a:solidFill>
                <a:latin typeface="Arial" panose="020B0604020202020204" pitchFamily="34" charset="0"/>
                <a:ea typeface="微软雅黑" panose="020B0503020204020204" pitchFamily="34" charset="-122"/>
              </a:rPr>
              <a:t>日常工作中如有不清楚的地方，请联系市安监站监督一科、监督二科</a:t>
            </a:r>
            <a:endParaRPr lang="zh-CN" altLang="en-US" sz="4000" dirty="0">
              <a:solidFill>
                <a:srgbClr val="170ECC"/>
              </a:solidFill>
              <a:latin typeface="Arial" panose="020B0604020202020204" pitchFamily="34" charset="0"/>
              <a:ea typeface="微软雅黑" panose="020B0503020204020204" pitchFamily="34" charset="-122"/>
            </a:endParaRPr>
          </a:p>
        </p:txBody>
      </p:sp>
      <p:sp>
        <p:nvSpPr>
          <p:cNvPr id="257026" name="phone3"/>
          <p:cNvSpPr>
            <a:spLocks noEditPoints="1"/>
          </p:cNvSpPr>
          <p:nvPr/>
        </p:nvSpPr>
        <p:spPr>
          <a:xfrm>
            <a:off x="381000" y="4876800"/>
            <a:ext cx="990600" cy="990600"/>
          </a:xfrm>
          <a:custGeom>
            <a:avLst/>
            <a:gdLst/>
            <a:ahLst/>
            <a:cxnLst>
              <a:cxn ang="0">
                <a:pos x="0" y="0"/>
              </a:cxn>
              <a:cxn ang="0">
                <a:pos x="1041734762" y="0"/>
              </a:cxn>
              <a:cxn ang="0">
                <a:pos x="2083469524" y="0"/>
              </a:cxn>
              <a:cxn ang="0">
                <a:pos x="2083469524" y="1041734762"/>
              </a:cxn>
              <a:cxn ang="0">
                <a:pos x="2083469524" y="2083469524"/>
              </a:cxn>
              <a:cxn ang="0">
                <a:pos x="1041734762" y="2083469524"/>
              </a:cxn>
              <a:cxn ang="0">
                <a:pos x="0" y="2083469524"/>
              </a:cxn>
              <a:cxn ang="0">
                <a:pos x="0" y="1041734762"/>
              </a:cxn>
            </a:cxnLst>
            <a:pathLst>
              <a:path w="21600" h="21600">
                <a:moveTo>
                  <a:pt x="10692" y="21600"/>
                </a:moveTo>
                <a:lnTo>
                  <a:pt x="21600" y="21600"/>
                </a:lnTo>
                <a:lnTo>
                  <a:pt x="21600" y="10684"/>
                </a:lnTo>
                <a:lnTo>
                  <a:pt x="21600" y="0"/>
                </a:lnTo>
                <a:lnTo>
                  <a:pt x="10190" y="0"/>
                </a:lnTo>
                <a:lnTo>
                  <a:pt x="0" y="0"/>
                </a:lnTo>
                <a:lnTo>
                  <a:pt x="0" y="10916"/>
                </a:lnTo>
                <a:lnTo>
                  <a:pt x="0" y="21600"/>
                </a:lnTo>
                <a:lnTo>
                  <a:pt x="10692" y="21600"/>
                </a:lnTo>
                <a:close/>
              </a:path>
              <a:path w="21600" h="21600">
                <a:moveTo>
                  <a:pt x="3552" y="13565"/>
                </a:moveTo>
                <a:lnTo>
                  <a:pt x="3552" y="14206"/>
                </a:lnTo>
                <a:lnTo>
                  <a:pt x="3409" y="14584"/>
                </a:lnTo>
                <a:lnTo>
                  <a:pt x="3050" y="15021"/>
                </a:lnTo>
                <a:lnTo>
                  <a:pt x="2619" y="15429"/>
                </a:lnTo>
                <a:lnTo>
                  <a:pt x="2296" y="15836"/>
                </a:lnTo>
                <a:lnTo>
                  <a:pt x="2045" y="16244"/>
                </a:lnTo>
                <a:lnTo>
                  <a:pt x="1902" y="16564"/>
                </a:lnTo>
                <a:lnTo>
                  <a:pt x="1794" y="17001"/>
                </a:lnTo>
                <a:lnTo>
                  <a:pt x="1830" y="17466"/>
                </a:lnTo>
                <a:lnTo>
                  <a:pt x="2009" y="17932"/>
                </a:lnTo>
                <a:lnTo>
                  <a:pt x="2260" y="18311"/>
                </a:lnTo>
                <a:lnTo>
                  <a:pt x="2548" y="18718"/>
                </a:lnTo>
                <a:lnTo>
                  <a:pt x="3050" y="19126"/>
                </a:lnTo>
                <a:lnTo>
                  <a:pt x="3552" y="19533"/>
                </a:lnTo>
                <a:lnTo>
                  <a:pt x="4342" y="19737"/>
                </a:lnTo>
                <a:lnTo>
                  <a:pt x="5095" y="19737"/>
                </a:lnTo>
                <a:lnTo>
                  <a:pt x="5849" y="19737"/>
                </a:lnTo>
                <a:lnTo>
                  <a:pt x="6351" y="19533"/>
                </a:lnTo>
                <a:lnTo>
                  <a:pt x="7140" y="19126"/>
                </a:lnTo>
                <a:lnTo>
                  <a:pt x="7535" y="18747"/>
                </a:lnTo>
                <a:lnTo>
                  <a:pt x="7894" y="18311"/>
                </a:lnTo>
                <a:lnTo>
                  <a:pt x="8145" y="17903"/>
                </a:lnTo>
                <a:lnTo>
                  <a:pt x="8324" y="17408"/>
                </a:lnTo>
                <a:lnTo>
                  <a:pt x="8324" y="16942"/>
                </a:lnTo>
                <a:lnTo>
                  <a:pt x="8252" y="16593"/>
                </a:lnTo>
                <a:lnTo>
                  <a:pt x="8145" y="16244"/>
                </a:lnTo>
                <a:lnTo>
                  <a:pt x="7894" y="15836"/>
                </a:lnTo>
                <a:lnTo>
                  <a:pt x="7571" y="15429"/>
                </a:lnTo>
                <a:lnTo>
                  <a:pt x="7140" y="15021"/>
                </a:lnTo>
                <a:lnTo>
                  <a:pt x="6853" y="14613"/>
                </a:lnTo>
                <a:lnTo>
                  <a:pt x="6602" y="14206"/>
                </a:lnTo>
                <a:lnTo>
                  <a:pt x="6602" y="13565"/>
                </a:lnTo>
                <a:lnTo>
                  <a:pt x="6602" y="8035"/>
                </a:lnTo>
                <a:lnTo>
                  <a:pt x="6602" y="7598"/>
                </a:lnTo>
                <a:lnTo>
                  <a:pt x="6853" y="6987"/>
                </a:lnTo>
                <a:lnTo>
                  <a:pt x="7212" y="6579"/>
                </a:lnTo>
                <a:lnTo>
                  <a:pt x="7643" y="6171"/>
                </a:lnTo>
                <a:lnTo>
                  <a:pt x="7894" y="5764"/>
                </a:lnTo>
                <a:lnTo>
                  <a:pt x="8037" y="5531"/>
                </a:lnTo>
                <a:lnTo>
                  <a:pt x="8252" y="5153"/>
                </a:lnTo>
                <a:lnTo>
                  <a:pt x="8360" y="4599"/>
                </a:lnTo>
                <a:lnTo>
                  <a:pt x="8288" y="4134"/>
                </a:lnTo>
                <a:lnTo>
                  <a:pt x="8145" y="3697"/>
                </a:lnTo>
                <a:lnTo>
                  <a:pt x="7894" y="3289"/>
                </a:lnTo>
                <a:lnTo>
                  <a:pt x="7499" y="2853"/>
                </a:lnTo>
                <a:lnTo>
                  <a:pt x="7033" y="2533"/>
                </a:lnTo>
                <a:lnTo>
                  <a:pt x="6387" y="2242"/>
                </a:lnTo>
                <a:lnTo>
                  <a:pt x="5849" y="2067"/>
                </a:lnTo>
                <a:lnTo>
                  <a:pt x="5095" y="1950"/>
                </a:lnTo>
                <a:lnTo>
                  <a:pt x="4234" y="2038"/>
                </a:lnTo>
                <a:lnTo>
                  <a:pt x="3552" y="2271"/>
                </a:lnTo>
                <a:lnTo>
                  <a:pt x="3050" y="2504"/>
                </a:lnTo>
                <a:lnTo>
                  <a:pt x="2548" y="2882"/>
                </a:lnTo>
                <a:lnTo>
                  <a:pt x="2225" y="3231"/>
                </a:lnTo>
                <a:lnTo>
                  <a:pt x="1973" y="3697"/>
                </a:lnTo>
                <a:lnTo>
                  <a:pt x="1794" y="4308"/>
                </a:lnTo>
                <a:lnTo>
                  <a:pt x="1794" y="4745"/>
                </a:lnTo>
                <a:lnTo>
                  <a:pt x="1866" y="5123"/>
                </a:lnTo>
                <a:lnTo>
                  <a:pt x="2045" y="5560"/>
                </a:lnTo>
                <a:lnTo>
                  <a:pt x="2296" y="5851"/>
                </a:lnTo>
                <a:lnTo>
                  <a:pt x="2548" y="6171"/>
                </a:lnTo>
                <a:lnTo>
                  <a:pt x="3014" y="6608"/>
                </a:lnTo>
                <a:lnTo>
                  <a:pt x="3301" y="6987"/>
                </a:lnTo>
                <a:lnTo>
                  <a:pt x="3552" y="7598"/>
                </a:lnTo>
                <a:lnTo>
                  <a:pt x="3552" y="8035"/>
                </a:lnTo>
                <a:lnTo>
                  <a:pt x="3552" y="13565"/>
                </a:lnTo>
                <a:close/>
              </a:path>
              <a:path w="21600" h="21600">
                <a:moveTo>
                  <a:pt x="10154" y="1863"/>
                </a:moveTo>
                <a:lnTo>
                  <a:pt x="19088" y="1863"/>
                </a:lnTo>
                <a:lnTo>
                  <a:pt x="19088" y="8238"/>
                </a:lnTo>
                <a:lnTo>
                  <a:pt x="10154" y="8238"/>
                </a:lnTo>
                <a:lnTo>
                  <a:pt x="10154" y="1863"/>
                </a:lnTo>
                <a:moveTo>
                  <a:pt x="10441" y="10101"/>
                </a:moveTo>
                <a:lnTo>
                  <a:pt x="10441" y="9461"/>
                </a:lnTo>
                <a:lnTo>
                  <a:pt x="18837" y="9461"/>
                </a:lnTo>
                <a:lnTo>
                  <a:pt x="18837" y="10101"/>
                </a:lnTo>
                <a:lnTo>
                  <a:pt x="10441" y="10101"/>
                </a:lnTo>
                <a:moveTo>
                  <a:pt x="11374" y="11004"/>
                </a:moveTo>
                <a:lnTo>
                  <a:pt x="12630" y="11004"/>
                </a:lnTo>
                <a:lnTo>
                  <a:pt x="12630" y="12226"/>
                </a:lnTo>
                <a:lnTo>
                  <a:pt x="11374" y="12226"/>
                </a:lnTo>
                <a:lnTo>
                  <a:pt x="11374" y="11004"/>
                </a:lnTo>
                <a:moveTo>
                  <a:pt x="13993" y="11004"/>
                </a:moveTo>
                <a:lnTo>
                  <a:pt x="15249" y="11004"/>
                </a:lnTo>
                <a:lnTo>
                  <a:pt x="15249" y="12226"/>
                </a:lnTo>
                <a:lnTo>
                  <a:pt x="13993" y="12226"/>
                </a:lnTo>
                <a:lnTo>
                  <a:pt x="13993" y="11004"/>
                </a:lnTo>
                <a:moveTo>
                  <a:pt x="16649" y="11004"/>
                </a:moveTo>
                <a:lnTo>
                  <a:pt x="17904" y="11004"/>
                </a:lnTo>
                <a:lnTo>
                  <a:pt x="17904" y="12226"/>
                </a:lnTo>
                <a:lnTo>
                  <a:pt x="16649" y="12226"/>
                </a:lnTo>
                <a:lnTo>
                  <a:pt x="16649" y="11004"/>
                </a:lnTo>
                <a:moveTo>
                  <a:pt x="11374" y="12954"/>
                </a:moveTo>
                <a:lnTo>
                  <a:pt x="12630" y="12954"/>
                </a:lnTo>
                <a:lnTo>
                  <a:pt x="12630" y="14177"/>
                </a:lnTo>
                <a:lnTo>
                  <a:pt x="11374" y="14177"/>
                </a:lnTo>
                <a:lnTo>
                  <a:pt x="11374" y="12954"/>
                </a:lnTo>
                <a:moveTo>
                  <a:pt x="13993" y="12954"/>
                </a:moveTo>
                <a:lnTo>
                  <a:pt x="15249" y="12954"/>
                </a:lnTo>
                <a:lnTo>
                  <a:pt x="15249" y="14177"/>
                </a:lnTo>
                <a:lnTo>
                  <a:pt x="13993" y="14177"/>
                </a:lnTo>
                <a:lnTo>
                  <a:pt x="13993" y="12954"/>
                </a:lnTo>
                <a:moveTo>
                  <a:pt x="16649" y="12954"/>
                </a:moveTo>
                <a:lnTo>
                  <a:pt x="17904" y="12954"/>
                </a:lnTo>
                <a:lnTo>
                  <a:pt x="17904" y="14177"/>
                </a:lnTo>
                <a:lnTo>
                  <a:pt x="16649" y="14177"/>
                </a:lnTo>
                <a:lnTo>
                  <a:pt x="16649" y="12954"/>
                </a:lnTo>
                <a:moveTo>
                  <a:pt x="11374" y="14905"/>
                </a:moveTo>
                <a:lnTo>
                  <a:pt x="12630" y="14905"/>
                </a:lnTo>
                <a:lnTo>
                  <a:pt x="12630" y="16127"/>
                </a:lnTo>
                <a:lnTo>
                  <a:pt x="11374" y="16127"/>
                </a:lnTo>
                <a:lnTo>
                  <a:pt x="11374" y="14905"/>
                </a:lnTo>
                <a:moveTo>
                  <a:pt x="13993" y="14905"/>
                </a:moveTo>
                <a:lnTo>
                  <a:pt x="15249" y="14905"/>
                </a:lnTo>
                <a:lnTo>
                  <a:pt x="15249" y="16127"/>
                </a:lnTo>
                <a:lnTo>
                  <a:pt x="13993" y="16127"/>
                </a:lnTo>
                <a:lnTo>
                  <a:pt x="13993" y="14905"/>
                </a:lnTo>
                <a:moveTo>
                  <a:pt x="16649" y="14905"/>
                </a:moveTo>
                <a:lnTo>
                  <a:pt x="17904" y="14905"/>
                </a:lnTo>
                <a:lnTo>
                  <a:pt x="17904" y="16127"/>
                </a:lnTo>
                <a:lnTo>
                  <a:pt x="16649" y="16127"/>
                </a:lnTo>
                <a:lnTo>
                  <a:pt x="16649" y="14905"/>
                </a:lnTo>
                <a:moveTo>
                  <a:pt x="11374" y="16855"/>
                </a:moveTo>
                <a:lnTo>
                  <a:pt x="12630" y="16855"/>
                </a:lnTo>
                <a:lnTo>
                  <a:pt x="12630" y="18078"/>
                </a:lnTo>
                <a:lnTo>
                  <a:pt x="11374" y="18078"/>
                </a:lnTo>
                <a:lnTo>
                  <a:pt x="11374" y="16855"/>
                </a:lnTo>
                <a:moveTo>
                  <a:pt x="13993" y="16855"/>
                </a:moveTo>
                <a:lnTo>
                  <a:pt x="15249" y="16855"/>
                </a:lnTo>
                <a:lnTo>
                  <a:pt x="15249" y="18078"/>
                </a:lnTo>
                <a:lnTo>
                  <a:pt x="13993" y="18078"/>
                </a:lnTo>
                <a:lnTo>
                  <a:pt x="13993" y="16855"/>
                </a:lnTo>
                <a:moveTo>
                  <a:pt x="16649" y="16855"/>
                </a:moveTo>
                <a:lnTo>
                  <a:pt x="17904" y="16855"/>
                </a:lnTo>
                <a:lnTo>
                  <a:pt x="17904" y="18078"/>
                </a:lnTo>
                <a:lnTo>
                  <a:pt x="16649" y="18078"/>
                </a:lnTo>
                <a:lnTo>
                  <a:pt x="16649" y="16855"/>
                </a:lnTo>
              </a:path>
            </a:pathLst>
          </a:custGeom>
          <a:noFill/>
          <a:ln w="9525" cap="flat" cmpd="sng">
            <a:solidFill>
              <a:srgbClr val="000000"/>
            </a:solidFill>
            <a:prstDash val="solid"/>
            <a:miter/>
            <a:headEnd type="none" w="med" len="med"/>
            <a:tailEnd type="none" w="med" len="med"/>
          </a:ln>
          <a:effectLst>
            <a:prstShdw prst="shdw17" dist="17961" dir="13499999">
              <a:srgbClr val="000000"/>
            </a:prstShdw>
          </a:effectLst>
        </p:spPr>
        <p:txBody>
          <a:bodyPr/>
          <a:p>
            <a:endParaRPr lang="zh-CN" altLang="en-US"/>
          </a:p>
        </p:txBody>
      </p:sp>
      <p:sp>
        <p:nvSpPr>
          <p:cNvPr id="257027" name="Rectangle 4"/>
          <p:cNvSpPr/>
          <p:nvPr/>
        </p:nvSpPr>
        <p:spPr>
          <a:xfrm>
            <a:off x="1222375" y="4633595"/>
            <a:ext cx="4276090" cy="1630045"/>
          </a:xfrm>
          <a:prstGeom prst="rect">
            <a:avLst/>
          </a:prstGeom>
          <a:noFill/>
          <a:ln w="9525">
            <a:noFill/>
          </a:ln>
        </p:spPr>
        <p:txBody>
          <a:bodyPr wrap="square" anchor="t">
            <a:spAutoFit/>
          </a:bodyPr>
          <a:p>
            <a:pPr algn="ctr">
              <a:spcBef>
                <a:spcPct val="50000"/>
              </a:spcBef>
            </a:pPr>
            <a:r>
              <a:rPr lang="zh-CN" altLang="en-US" sz="4000" dirty="0">
                <a:solidFill>
                  <a:srgbClr val="170ECC"/>
                </a:solidFill>
                <a:latin typeface="Arial" panose="020B0604020202020204" pitchFamily="34" charset="0"/>
                <a:ea typeface="宋体" panose="02010600030101010101" pitchFamily="2" charset="-122"/>
              </a:rPr>
              <a:t>一科：</a:t>
            </a:r>
            <a:r>
              <a:rPr lang="en-US" altLang="zh-CN" sz="4000" dirty="0">
                <a:solidFill>
                  <a:srgbClr val="170ECC"/>
                </a:solidFill>
                <a:latin typeface="Arial" panose="020B0604020202020204" pitchFamily="34" charset="0"/>
                <a:ea typeface="宋体" panose="02010600030101010101" pitchFamily="2" charset="-122"/>
              </a:rPr>
              <a:t>82987283</a:t>
            </a:r>
            <a:endParaRPr lang="en-US" altLang="zh-CN" sz="4000" dirty="0">
              <a:solidFill>
                <a:srgbClr val="170ECC"/>
              </a:solidFill>
              <a:latin typeface="Arial" panose="020B0604020202020204" pitchFamily="34" charset="0"/>
              <a:ea typeface="宋体" panose="02010600030101010101" pitchFamily="2" charset="-122"/>
            </a:endParaRPr>
          </a:p>
          <a:p>
            <a:pPr algn="ctr">
              <a:spcBef>
                <a:spcPct val="50000"/>
              </a:spcBef>
            </a:pPr>
            <a:r>
              <a:rPr lang="zh-CN" altLang="en-US" sz="4000" dirty="0">
                <a:solidFill>
                  <a:srgbClr val="170ECC"/>
                </a:solidFill>
                <a:latin typeface="Arial" panose="020B0604020202020204" pitchFamily="34" charset="0"/>
                <a:ea typeface="宋体" panose="02010600030101010101" pitchFamily="2" charset="-122"/>
              </a:rPr>
              <a:t>二科：</a:t>
            </a:r>
            <a:r>
              <a:rPr lang="en-US" altLang="zh-CN" sz="4000" dirty="0">
                <a:solidFill>
                  <a:srgbClr val="170ECC"/>
                </a:solidFill>
                <a:latin typeface="Arial" panose="020B0604020202020204" pitchFamily="34" charset="0"/>
                <a:ea typeface="宋体" panose="02010600030101010101" pitchFamily="2" charset="-122"/>
              </a:rPr>
              <a:t>82987291</a:t>
            </a:r>
            <a:endParaRPr lang="en-US" altLang="zh-CN" sz="4000" dirty="0">
              <a:solidFill>
                <a:srgbClr val="170ECC"/>
              </a:solidFill>
              <a:latin typeface="Arial" panose="020B0604020202020204" pitchFamily="34" charset="0"/>
              <a:ea typeface="宋体" panose="02010600030101010101" pitchFamily="2" charset="-122"/>
            </a:endParaRPr>
          </a:p>
        </p:txBody>
      </p:sp>
      <p:grpSp>
        <p:nvGrpSpPr>
          <p:cNvPr id="2" name="Group 5"/>
          <p:cNvGrpSpPr/>
          <p:nvPr/>
        </p:nvGrpSpPr>
        <p:grpSpPr>
          <a:xfrm>
            <a:off x="5283200" y="3771900"/>
            <a:ext cx="3276600" cy="2262188"/>
            <a:chOff x="3360" y="2448"/>
            <a:chExt cx="2064" cy="1425"/>
          </a:xfrm>
        </p:grpSpPr>
        <p:pic>
          <p:nvPicPr>
            <p:cNvPr id="257029" name="Picture 6" descr="j0229385"/>
            <p:cNvPicPr>
              <a:picLocks noChangeAspect="1"/>
            </p:cNvPicPr>
            <p:nvPr/>
          </p:nvPicPr>
          <p:blipFill>
            <a:blip r:embed="rId1"/>
            <a:stretch>
              <a:fillRect/>
            </a:stretch>
          </p:blipFill>
          <p:spPr>
            <a:xfrm>
              <a:off x="3360" y="2448"/>
              <a:ext cx="2064" cy="1425"/>
            </a:xfrm>
            <a:prstGeom prst="rect">
              <a:avLst/>
            </a:prstGeom>
            <a:noFill/>
            <a:ln w="9525">
              <a:noFill/>
            </a:ln>
          </p:spPr>
        </p:pic>
        <p:sp>
          <p:nvSpPr>
            <p:cNvPr id="257030" name="WordArt 7" descr="纸袋"/>
            <p:cNvSpPr>
              <a:spLocks noTextEdit="1"/>
            </p:cNvSpPr>
            <p:nvPr/>
          </p:nvSpPr>
          <p:spPr>
            <a:xfrm>
              <a:off x="3496" y="2744"/>
              <a:ext cx="1728" cy="864"/>
            </a:xfrm>
            <a:prstGeom prst="rect">
              <a:avLst/>
            </a:prstGeom>
          </p:spPr>
          <p:txBody>
            <a:bodyPr wrap="none" fromWordArt="1">
              <a:prstTxWarp prst="textPlain">
                <a:avLst>
                  <a:gd name="adj" fmla="val 50000"/>
                </a:avLst>
              </a:prstTxWarp>
              <a:normAutofit/>
            </a:bodyPr>
            <a:p>
              <a:pPr algn="ctr"/>
              <a:r>
                <a:rPr lang="zh-CN" altLang="en-US" sz="4000">
                  <a:ln w="9525" cap="flat" cmpd="sng">
                    <a:solidFill>
                      <a:srgbClr val="008000"/>
                    </a:solidFill>
                    <a:prstDash val="solid"/>
                    <a:round/>
                    <a:headEnd type="none" w="med" len="med"/>
                    <a:tailEnd type="none" w="med" len="med"/>
                  </a:ln>
                  <a:blipFill rotWithShape="0">
                    <a:blip r:embed="rId2"/>
                  </a:blipFill>
                  <a:effectLst>
                    <a:outerShdw dist="563971" dir="14049737" sx="125000" sy="125000" algn="tl" rotWithShape="0">
                      <a:srgbClr val="C7DFD3">
                        <a:alpha val="79999"/>
                      </a:srgbClr>
                    </a:outerShdw>
                  </a:effectLst>
                  <a:latin typeface="宋体" panose="02010600030101010101" pitchFamily="2" charset="-122"/>
                  <a:ea typeface="宋体" panose="02010600030101010101" pitchFamily="2" charset="-122"/>
                </a:rPr>
                <a:t>谢谢</a:t>
              </a:r>
              <a:endParaRPr lang="zh-CN" altLang="en-US" sz="4000">
                <a:ln w="9525" cap="flat" cmpd="sng">
                  <a:solidFill>
                    <a:srgbClr val="008000"/>
                  </a:solidFill>
                  <a:prstDash val="solid"/>
                  <a:round/>
                  <a:headEnd type="none" w="med" len="med"/>
                  <a:tailEnd type="none" w="med" len="med"/>
                </a:ln>
                <a:blipFill rotWithShape="0">
                  <a:blip r:embed="rId2"/>
                </a:blipFill>
                <a:effectLst>
                  <a:outerShdw dist="563971" dir="14049737" sx="125000" sy="125000" algn="tl" rotWithShape="0">
                    <a:srgbClr val="C7DFD3">
                      <a:alpha val="79999"/>
                    </a:srgbClr>
                  </a:outerShdw>
                </a:effectLst>
                <a:latin typeface="宋体" panose="02010600030101010101" pitchFamily="2" charset="-122"/>
                <a:ea typeface="宋体" panose="02010600030101010101" pitchFamily="2" charset="-122"/>
              </a:endParaRPr>
            </a:p>
          </p:txBody>
        </p:sp>
      </p:grpSp>
      <p:sp>
        <p:nvSpPr>
          <p:cNvPr id="257031" name="Rectangle 8"/>
          <p:cNvSpPr/>
          <p:nvPr/>
        </p:nvSpPr>
        <p:spPr>
          <a:xfrm>
            <a:off x="179388" y="692150"/>
            <a:ext cx="8964612" cy="1941513"/>
          </a:xfrm>
          <a:prstGeom prst="rect">
            <a:avLst/>
          </a:prstGeom>
          <a:noFill/>
          <a:ln w="9525">
            <a:noFill/>
          </a:ln>
        </p:spPr>
        <p:txBody>
          <a:bodyPr anchor="t">
            <a:spAutoFit/>
          </a:bodyPr>
          <a:p>
            <a:pPr>
              <a:lnSpc>
                <a:spcPct val="90000"/>
              </a:lnSpc>
              <a:spcBef>
                <a:spcPct val="20000"/>
              </a:spcBef>
              <a:buClr>
                <a:schemeClr val="hlink"/>
              </a:buClr>
              <a:buSzPct val="75000"/>
              <a:buFont typeface="Wingdings" panose="05000000000000000000" pitchFamily="2" charset="2"/>
            </a:pPr>
            <a:r>
              <a:rPr lang="zh-CN" altLang="en-US" sz="3200" dirty="0">
                <a:solidFill>
                  <a:srgbClr val="170ECC"/>
                </a:solidFill>
                <a:latin typeface="微软雅黑" panose="020B0503020204020204" pitchFamily="34" charset="-122"/>
                <a:ea typeface="微软雅黑" panose="020B0503020204020204" pitchFamily="34" charset="-122"/>
              </a:rPr>
              <a:t>请大家密切注意扬州市安监站网上动态（</a:t>
            </a:r>
            <a:r>
              <a:rPr lang="en-US" altLang="zh-CN" sz="3200" dirty="0">
                <a:solidFill>
                  <a:srgbClr val="170ECC"/>
                </a:solidFill>
                <a:latin typeface="微软雅黑" panose="020B0503020204020204" pitchFamily="34" charset="-122"/>
                <a:ea typeface="微软雅黑" panose="020B0503020204020204" pitchFamily="34" charset="-122"/>
              </a:rPr>
              <a:t>www.yzajz.com</a:t>
            </a:r>
            <a:r>
              <a:rPr lang="zh-CN" altLang="en-US" sz="3200" dirty="0">
                <a:solidFill>
                  <a:srgbClr val="170ECC"/>
                </a:solidFill>
                <a:latin typeface="微软雅黑" panose="020B0503020204020204" pitchFamily="34" charset="-122"/>
                <a:ea typeface="微软雅黑" panose="020B0503020204020204" pitchFamily="34" charset="-122"/>
              </a:rPr>
              <a:t>），主管部门随时有可能发布一些新的管理规定和要求</a:t>
            </a:r>
            <a:endParaRPr lang="zh-CN" altLang="en-US" sz="3200" b="1" dirty="0">
              <a:solidFill>
                <a:srgbClr val="170ECC"/>
              </a:solidFill>
              <a:latin typeface="微软雅黑" panose="020B0503020204020204" pitchFamily="34" charset="-122"/>
              <a:ea typeface="微软雅黑" panose="020B0503020204020204" pitchFamily="34" charset="-122"/>
            </a:endParaRPr>
          </a:p>
          <a:p>
            <a:pPr>
              <a:lnSpc>
                <a:spcPct val="90000"/>
              </a:lnSpc>
              <a:spcBef>
                <a:spcPct val="20000"/>
              </a:spcBef>
              <a:buClr>
                <a:schemeClr val="hlink"/>
              </a:buClr>
              <a:buSzPct val="75000"/>
              <a:buFont typeface="Wingdings" panose="05000000000000000000" pitchFamily="2" charset="2"/>
              <a:buChar char="v"/>
            </a:pPr>
            <a:endParaRPr lang="en-US" altLang="zh-CN" sz="3200" b="1" dirty="0">
              <a:solidFill>
                <a:srgbClr val="170ECC"/>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519430" y="2034540"/>
            <a:ext cx="7843520" cy="3230245"/>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在建工程项目经理、专职安全员、项目总监理工程师（总监代表）必须在岗履职，因故不在岗的须履行请假手续，并由</a:t>
            </a:r>
            <a:r>
              <a:rPr sz="2400" b="1" dirty="0">
                <a:solidFill>
                  <a:srgbClr val="FF0000"/>
                </a:solidFill>
                <a:latin typeface="微软雅黑" panose="020B0503020204020204" pitchFamily="34" charset="-122"/>
                <a:ea typeface="微软雅黑" panose="020B0503020204020204" pitchFamily="34" charset="-122"/>
              </a:rPr>
              <a:t>具备同等资格</a:t>
            </a:r>
            <a:r>
              <a:rPr sz="2400" dirty="0">
                <a:latin typeface="微软雅黑" panose="020B0503020204020204" pitchFamily="34" charset="-122"/>
                <a:ea typeface="微软雅黑" panose="020B0503020204020204" pitchFamily="34" charset="-122"/>
              </a:rPr>
              <a:t>的人员带班作业，且每月请假不得超过当月天数的1/5。</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      检查发现项目经理、项目总监（总监代表）无故不在岗的，发现</a:t>
            </a:r>
            <a:r>
              <a:rPr sz="2400" b="1" dirty="0">
                <a:solidFill>
                  <a:srgbClr val="FF0000"/>
                </a:solidFill>
                <a:latin typeface="微软雅黑" panose="020B0503020204020204" pitchFamily="34" charset="-122"/>
                <a:ea typeface="微软雅黑" panose="020B0503020204020204" pitchFamily="34" charset="-122"/>
              </a:rPr>
              <a:t>一次</a:t>
            </a:r>
            <a:r>
              <a:rPr sz="2400" dirty="0">
                <a:latin typeface="微软雅黑" panose="020B0503020204020204" pitchFamily="34" charset="-122"/>
                <a:ea typeface="微软雅黑" panose="020B0503020204020204" pitchFamily="34" charset="-122"/>
              </a:rPr>
              <a:t>，一律全面停工整改学习教育</a:t>
            </a:r>
            <a:r>
              <a:rPr sz="2400" b="1" dirty="0">
                <a:solidFill>
                  <a:srgbClr val="FF0000"/>
                </a:solidFill>
                <a:latin typeface="微软雅黑" panose="020B0503020204020204" pitchFamily="34" charset="-122"/>
                <a:ea typeface="微软雅黑" panose="020B0503020204020204" pitchFamily="34" charset="-122"/>
              </a:rPr>
              <a:t>一天</a:t>
            </a:r>
            <a:r>
              <a:rPr sz="2400" dirty="0">
                <a:latin typeface="微软雅黑" panose="020B0503020204020204" pitchFamily="34" charset="-122"/>
                <a:ea typeface="微软雅黑" panose="020B0503020204020204" pitchFamily="34" charset="-122"/>
              </a:rPr>
              <a:t>；发现</a:t>
            </a:r>
            <a:r>
              <a:rPr sz="2400" b="1" dirty="0">
                <a:solidFill>
                  <a:srgbClr val="FF0000"/>
                </a:solidFill>
                <a:latin typeface="微软雅黑" panose="020B0503020204020204" pitchFamily="34" charset="-122"/>
                <a:ea typeface="微软雅黑" panose="020B0503020204020204" pitchFamily="34" charset="-122"/>
              </a:rPr>
              <a:t>两次</a:t>
            </a:r>
            <a:r>
              <a:rPr sz="2400" dirty="0">
                <a:latin typeface="微软雅黑" panose="020B0503020204020204" pitchFamily="34" charset="-122"/>
                <a:ea typeface="微软雅黑" panose="020B0503020204020204" pitchFamily="34" charset="-122"/>
              </a:rPr>
              <a:t>及以上的，一律全面停工整改学习教育</a:t>
            </a:r>
            <a:r>
              <a:rPr sz="2400" b="1" dirty="0">
                <a:solidFill>
                  <a:srgbClr val="FF0000"/>
                </a:solidFill>
                <a:latin typeface="微软雅黑" panose="020B0503020204020204" pitchFamily="34" charset="-122"/>
                <a:ea typeface="微软雅黑" panose="020B0503020204020204" pitchFamily="34" charset="-122"/>
              </a:rPr>
              <a:t>两天</a:t>
            </a:r>
            <a:r>
              <a:rPr sz="2400" dirty="0">
                <a:latin typeface="微软雅黑" panose="020B0503020204020204" pitchFamily="34" charset="-122"/>
                <a:ea typeface="微软雅黑" panose="020B0503020204020204" pitchFamily="34" charset="-122"/>
              </a:rPr>
              <a:t>，同时予以行政罚款、不良行为记录、媒体公开曝光。</a:t>
            </a:r>
            <a:endParaRPr sz="24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三、规范项目管理人员在位在岗履职</a:t>
            </a:r>
            <a:r>
              <a:rPr lang="zh-CN" altLang="en-US" dirty="0"/>
              <a:t> </a:t>
            </a:r>
            <a:endParaRPr lang="zh-CN" altLang="en-US" dirty="0"/>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400" dirty="0">
                <a:solidFill>
                  <a:srgbClr val="009900"/>
                </a:solidFill>
                <a:ea typeface="方正小标宋简体" panose="02010601030101010101" pitchFamily="2" charset="-122"/>
              </a:rPr>
              <a:t>（一）处罚依据</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QQ图片20190716185845.pngQQ图片20190716185845"/>
          <p:cNvPicPr>
            <a:picLocks noChangeAspect="1"/>
          </p:cNvPicPr>
          <p:nvPr/>
        </p:nvPicPr>
        <p:blipFill>
          <a:blip r:embed="rId1"/>
          <a:srcRect/>
          <a:stretch>
            <a:fillRect/>
          </a:stretch>
        </p:blipFill>
        <p:spPr>
          <a:xfrm>
            <a:off x="572770" y="1371600"/>
            <a:ext cx="7998460" cy="4647565"/>
          </a:xfrm>
          <a:prstGeom prst="rect">
            <a:avLst/>
          </a:prstGeom>
          <a:noFill/>
          <a:ln w="9525">
            <a:noFill/>
          </a:ln>
        </p:spPr>
      </p:pic>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400" dirty="0">
                <a:solidFill>
                  <a:srgbClr val="009900"/>
                </a:solidFill>
                <a:ea typeface="方正小标宋简体" panose="02010601030101010101" pitchFamily="2" charset="-122"/>
              </a:rPr>
              <a:t>（二）扣分条款</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项目经理未到岗扣分.png项目经理未到岗扣分"/>
          <p:cNvPicPr>
            <a:picLocks noChangeAspect="1"/>
          </p:cNvPicPr>
          <p:nvPr/>
        </p:nvPicPr>
        <p:blipFill>
          <a:blip r:embed="rId1"/>
          <a:srcRect/>
          <a:stretch>
            <a:fillRect/>
          </a:stretch>
        </p:blipFill>
        <p:spPr>
          <a:xfrm>
            <a:off x="568960" y="1316990"/>
            <a:ext cx="7727315" cy="4702175"/>
          </a:xfrm>
          <a:prstGeom prst="rect">
            <a:avLst/>
          </a:prstGeom>
          <a:noFill/>
          <a:ln w="9525">
            <a:noFill/>
          </a:ln>
        </p:spPr>
      </p:pic>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561340" y="1783715"/>
            <a:ext cx="7843520" cy="3969385"/>
          </a:xfrm>
          <a:prstGeom prst="rect">
            <a:avLst/>
          </a:prstGeom>
          <a:noFill/>
          <a:ln w="9525">
            <a:noFill/>
          </a:ln>
        </p:spPr>
        <p:txBody>
          <a:bodyPr wrap="square" anchor="t">
            <a:spAutoFit/>
          </a:bodyPr>
          <a:p>
            <a:pPr>
              <a:spcBef>
                <a:spcPct val="50000"/>
              </a:spcBef>
            </a:pP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在建工程项目部应制定各班组人员清单，每天施工作业前，项目部必须组织每个班组长，结合当天各作业工种施工特点，有针对性地开展班前安全教育活动。每次班前安全教育不得少于15分钟，要确保班前教育有图像、有内容、有签字，并做好全程跟踪录像，定期报当地建筑安全监督机构备查。</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      检查发现未按规定开展班前安全教育的，发现</a:t>
            </a:r>
            <a:r>
              <a:rPr sz="2400" b="1" dirty="0">
                <a:solidFill>
                  <a:srgbClr val="FF0000"/>
                </a:solidFill>
                <a:latin typeface="微软雅黑" panose="020B0503020204020204" pitchFamily="34" charset="-122"/>
                <a:ea typeface="微软雅黑" panose="020B0503020204020204" pitchFamily="34" charset="-122"/>
              </a:rPr>
              <a:t>一次</a:t>
            </a:r>
            <a:r>
              <a:rPr sz="2400" dirty="0">
                <a:latin typeface="微软雅黑" panose="020B0503020204020204" pitchFamily="34" charset="-122"/>
                <a:ea typeface="微软雅黑" panose="020B0503020204020204" pitchFamily="34" charset="-122"/>
              </a:rPr>
              <a:t>，一律全面停工整改学习教育</a:t>
            </a:r>
            <a:r>
              <a:rPr sz="2400" b="1" dirty="0">
                <a:solidFill>
                  <a:srgbClr val="FF0000"/>
                </a:solidFill>
                <a:latin typeface="微软雅黑" panose="020B0503020204020204" pitchFamily="34" charset="-122"/>
                <a:ea typeface="微软雅黑" panose="020B0503020204020204" pitchFamily="34" charset="-122"/>
              </a:rPr>
              <a:t>一天</a:t>
            </a:r>
            <a:r>
              <a:rPr sz="2400" dirty="0">
                <a:latin typeface="微软雅黑" panose="020B0503020204020204" pitchFamily="34" charset="-122"/>
                <a:ea typeface="微软雅黑" panose="020B0503020204020204" pitchFamily="34" charset="-122"/>
              </a:rPr>
              <a:t>；发现</a:t>
            </a:r>
            <a:r>
              <a:rPr sz="2400" b="1" dirty="0">
                <a:solidFill>
                  <a:srgbClr val="FF0000"/>
                </a:solidFill>
                <a:latin typeface="微软雅黑" panose="020B0503020204020204" pitchFamily="34" charset="-122"/>
                <a:ea typeface="微软雅黑" panose="020B0503020204020204" pitchFamily="34" charset="-122"/>
              </a:rPr>
              <a:t>两次</a:t>
            </a:r>
            <a:r>
              <a:rPr sz="2400" dirty="0">
                <a:latin typeface="微软雅黑" panose="020B0503020204020204" pitchFamily="34" charset="-122"/>
                <a:ea typeface="微软雅黑" panose="020B0503020204020204" pitchFamily="34" charset="-122"/>
              </a:rPr>
              <a:t>及以上的，一律全面停工整改学习教育</a:t>
            </a:r>
            <a:r>
              <a:rPr sz="2400" b="1" dirty="0">
                <a:solidFill>
                  <a:srgbClr val="FF0000"/>
                </a:solidFill>
                <a:latin typeface="微软雅黑" panose="020B0503020204020204" pitchFamily="34" charset="-122"/>
                <a:ea typeface="微软雅黑" panose="020B0503020204020204" pitchFamily="34" charset="-122"/>
              </a:rPr>
              <a:t>两天</a:t>
            </a:r>
            <a:r>
              <a:rPr sz="2400" dirty="0">
                <a:latin typeface="微软雅黑" panose="020B0503020204020204" pitchFamily="34" charset="-122"/>
                <a:ea typeface="微软雅黑" panose="020B0503020204020204" pitchFamily="34" charset="-122"/>
              </a:rPr>
              <a:t>，同时予以行政罚款、不良行为记录、媒体公开曝光。</a:t>
            </a:r>
            <a:endParaRPr sz="24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rPr>
              <a:t>四、严格落实工人班前安全教育制度</a:t>
            </a:r>
            <a:r>
              <a:rPr lang="zh-CN" altLang="en-US" dirty="0"/>
              <a:t> </a:t>
            </a:r>
            <a:endParaRPr lang="zh-CN" altLang="en-US" dirty="0"/>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650240" y="1422400"/>
            <a:ext cx="7843520" cy="4892675"/>
          </a:xfrm>
          <a:prstGeom prst="rect">
            <a:avLst/>
          </a:prstGeom>
          <a:noFill/>
          <a:ln w="9525">
            <a:noFill/>
          </a:ln>
        </p:spPr>
        <p:txBody>
          <a:bodyPr wrap="square" anchor="t">
            <a:spAutoFit/>
          </a:bodyPr>
          <a:p>
            <a:pPr>
              <a:spcBef>
                <a:spcPct val="50000"/>
              </a:spcBef>
            </a:pPr>
            <a:r>
              <a:rPr sz="2400" dirty="0">
                <a:latin typeface="微软雅黑" panose="020B0503020204020204" pitchFamily="34" charset="-122"/>
                <a:ea typeface="微软雅黑" panose="020B0503020204020204" pitchFamily="34" charset="-122"/>
              </a:rPr>
              <a:t>1、本班组作业特点及本工种安全操作规程；</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2、班组安全活动制度及安全活动要求； </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3、经常使用的设备、安全装置、工具、仪器的使用要求和预防事故； </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4、爱护和正确使用安全防护装置（设施）及个人劳动防护用品的使用和维护知识； </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5、本岗位易发生事故</a:t>
            </a:r>
            <a:r>
              <a:rPr lang="zh-CN" sz="2400" dirty="0">
                <a:latin typeface="微软雅黑" panose="020B0503020204020204" pitchFamily="34" charset="-122"/>
                <a:ea typeface="微软雅黑" panose="020B0503020204020204" pitchFamily="34" charset="-122"/>
              </a:rPr>
              <a:t>的</a:t>
            </a:r>
            <a:r>
              <a:rPr sz="2400" dirty="0">
                <a:latin typeface="微软雅黑" panose="020B0503020204020204" pitchFamily="34" charset="-122"/>
                <a:ea typeface="微软雅黑" panose="020B0503020204020204" pitchFamily="34" charset="-122"/>
              </a:rPr>
              <a:t>不安全因素及其防范对策； </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6、本岗位的作业环境及使用的机械设备，工具的安全要求； </a:t>
            </a:r>
            <a:endParaRPr sz="2400" dirty="0">
              <a:latin typeface="微软雅黑" panose="020B0503020204020204" pitchFamily="34" charset="-122"/>
              <a:ea typeface="微软雅黑" panose="020B0503020204020204" pitchFamily="34" charset="-122"/>
            </a:endParaRPr>
          </a:p>
          <a:p>
            <a:pPr>
              <a:spcBef>
                <a:spcPct val="50000"/>
              </a:spcBef>
            </a:pPr>
            <a:r>
              <a:rPr sz="2400" dirty="0">
                <a:latin typeface="微软雅黑" panose="020B0503020204020204" pitchFamily="34" charset="-122"/>
                <a:ea typeface="微软雅黑" panose="020B0503020204020204" pitchFamily="34" charset="-122"/>
              </a:rPr>
              <a:t>7、文明生产的要求及安全操作示范</a:t>
            </a:r>
            <a:endParaRPr sz="2400" dirty="0">
              <a:latin typeface="微软雅黑" panose="020B0503020204020204" pitchFamily="34" charset="-122"/>
              <a:ea typeface="微软雅黑" panose="020B0503020204020204" pitchFamily="34" charset="-122"/>
            </a:endParaRPr>
          </a:p>
        </p:txBody>
      </p:sp>
      <p:sp>
        <p:nvSpPr>
          <p:cNvPr id="6146"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800" dirty="0">
                <a:solidFill>
                  <a:srgbClr val="009900"/>
                </a:solidFill>
                <a:ea typeface="方正小标宋简体" panose="02010601030101010101" pitchFamily="2" charset="-122"/>
                <a:sym typeface="+mn-ea"/>
              </a:rPr>
              <a:t>（一）教育内容</a:t>
            </a:r>
            <a:endParaRPr lang="zh-CN" altLang="en-US" dirty="0"/>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513715" y="1283970"/>
            <a:ext cx="2879725" cy="1085215"/>
          </a:xfrm>
        </p:spPr>
        <p:txBody>
          <a:bodyPr vert="horz" wrap="square" lIns="91440" tIns="45720" rIns="91440" bIns="45720" anchor="ctr"/>
          <a:p>
            <a:pPr algn="l" eaLnBrk="1" hangingPunct="1"/>
            <a:r>
              <a:rPr lang="zh-CN" altLang="en-US" sz="2400" dirty="0">
                <a:solidFill>
                  <a:srgbClr val="009900"/>
                </a:solidFill>
                <a:ea typeface="方正小标宋简体" panose="02010601030101010101" pitchFamily="2" charset="-122"/>
              </a:rPr>
              <a:t>（二</a:t>
            </a:r>
            <a:r>
              <a:rPr lang="zh-CN" altLang="en-US" sz="2400" dirty="0">
                <a:solidFill>
                  <a:srgbClr val="009900"/>
                </a:solidFill>
                <a:ea typeface="方正小标宋简体" panose="02010601030101010101" pitchFamily="2" charset="-122"/>
              </a:rPr>
              <a:t>）日教育记录</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日教育.png日教育"/>
          <p:cNvPicPr>
            <a:picLocks noChangeAspect="1"/>
          </p:cNvPicPr>
          <p:nvPr/>
        </p:nvPicPr>
        <p:blipFill>
          <a:blip r:embed="rId1"/>
          <a:srcRect/>
          <a:stretch>
            <a:fillRect/>
          </a:stretch>
        </p:blipFill>
        <p:spPr>
          <a:xfrm>
            <a:off x="3392805" y="448945"/>
            <a:ext cx="4904105" cy="6092190"/>
          </a:xfrm>
          <a:prstGeom prst="rect">
            <a:avLst/>
          </a:prstGeom>
          <a:noFill/>
          <a:ln w="9525">
            <a:noFill/>
          </a:ln>
        </p:spPr>
      </p:pic>
      <p:sp>
        <p:nvSpPr>
          <p:cNvPr id="3" name="文本框 2"/>
          <p:cNvSpPr txBox="1"/>
          <p:nvPr/>
        </p:nvSpPr>
        <p:spPr>
          <a:xfrm>
            <a:off x="423545" y="2690495"/>
            <a:ext cx="2969260" cy="3138170"/>
          </a:xfrm>
          <a:prstGeom prst="rect">
            <a:avLst/>
          </a:prstGeom>
          <a:noFill/>
        </p:spPr>
        <p:txBody>
          <a:bodyPr wrap="square" rtlCol="0">
            <a:spAutoFit/>
          </a:bodyPr>
          <a:p>
            <a:r>
              <a:rPr dirty="0">
                <a:latin typeface="微软雅黑" panose="020B0503020204020204" pitchFamily="34" charset="-122"/>
                <a:ea typeface="微软雅黑" panose="020B0503020204020204" pitchFamily="34" charset="-122"/>
                <a:sym typeface="+mn-ea"/>
              </a:rPr>
              <a:t>每次班前安全教育不得少于15分钟，要确保班前教育有图像、有内容、有签字，并做好全程跟踪录像，定期报当地建筑安全监督机构备查</a:t>
            </a:r>
            <a:r>
              <a:rPr lang="zh-CN" dirty="0">
                <a:latin typeface="微软雅黑" panose="020B0503020204020204" pitchFamily="34" charset="-122"/>
                <a:ea typeface="微软雅黑" panose="020B0503020204020204" pitchFamily="34" charset="-122"/>
                <a:sym typeface="+mn-ea"/>
              </a:rPr>
              <a:t>。</a:t>
            </a:r>
            <a:endParaRPr dirty="0">
              <a:latin typeface="微软雅黑" panose="020B0503020204020204" pitchFamily="34" charset="-122"/>
              <a:ea typeface="微软雅黑" panose="020B0503020204020204" pitchFamily="34" charset="-122"/>
              <a:sym typeface="+mn-ea"/>
            </a:endParaRPr>
          </a:p>
          <a:p>
            <a:r>
              <a:rPr lang="zh-CN" dirty="0">
                <a:latin typeface="微软雅黑" panose="020B0503020204020204" pitchFamily="34" charset="-122"/>
                <a:ea typeface="微软雅黑" panose="020B0503020204020204" pitchFamily="34" charset="-122"/>
                <a:sym typeface="+mn-ea"/>
              </a:rPr>
              <a:t>（每月汇总一次，报送</a:t>
            </a:r>
            <a:r>
              <a:rPr lang="en-US" altLang="zh-CN" dirty="0">
                <a:latin typeface="微软雅黑" panose="020B0503020204020204" pitchFamily="34" charset="-122"/>
                <a:ea typeface="微软雅黑" panose="020B0503020204020204" pitchFamily="34" charset="-122"/>
                <a:sym typeface="+mn-ea"/>
              </a:rPr>
              <a:t>yzajz@163.com</a:t>
            </a:r>
            <a:r>
              <a:rPr lang="zh-CN" altLang="en-US" dirty="0">
                <a:latin typeface="微软雅黑" panose="020B0503020204020204" pitchFamily="34" charset="-122"/>
                <a:ea typeface="微软雅黑" panose="020B0503020204020204" pitchFamily="34" charset="-122"/>
                <a:sym typeface="+mn-ea"/>
              </a:rPr>
              <a:t>，附件至少一张图片，一段视频，一张签到表。</a:t>
            </a:r>
            <a:r>
              <a:rPr lang="zh-CN" dirty="0">
                <a:latin typeface="微软雅黑" panose="020B0503020204020204" pitchFamily="34" charset="-122"/>
                <a:ea typeface="微软雅黑" panose="020B0503020204020204" pitchFamily="34" charset="-122"/>
                <a:sym typeface="+mn-ea"/>
              </a:rPr>
              <a:t>）</a:t>
            </a:r>
            <a:endParaRPr dirty="0">
              <a:latin typeface="微软雅黑" panose="020B0503020204020204" pitchFamily="34" charset="-122"/>
              <a:ea typeface="微软雅黑" panose="020B0503020204020204" pitchFamily="34" charset="-122"/>
              <a:sym typeface="+mn-ea"/>
            </a:endParaRPr>
          </a:p>
          <a:p>
            <a:endParaRPr dirty="0">
              <a:latin typeface="微软雅黑" panose="020B0503020204020204" pitchFamily="34" charset="-122"/>
              <a:ea typeface="微软雅黑" panose="020B0503020204020204" pitchFamily="34" charset="-122"/>
              <a:sym typeface="+mn-ea"/>
            </a:endParaRPr>
          </a:p>
          <a:p>
            <a:endParaRPr lang="zh-CN" altLang="en-US"/>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noRot="1"/>
          </p:cNvSpPr>
          <p:nvPr>
            <p:ph type="title"/>
          </p:nvPr>
        </p:nvSpPr>
        <p:spPr>
          <a:xfrm>
            <a:off x="301625" y="685800"/>
            <a:ext cx="8540750" cy="736600"/>
          </a:xfrm>
        </p:spPr>
        <p:txBody>
          <a:bodyPr vert="horz" wrap="square" lIns="91440" tIns="45720" rIns="91440" bIns="45720" anchor="ctr"/>
          <a:p>
            <a:pPr eaLnBrk="1" hangingPunct="1"/>
            <a:r>
              <a:rPr lang="zh-CN" altLang="en-US" sz="2400" dirty="0">
                <a:solidFill>
                  <a:srgbClr val="009900"/>
                </a:solidFill>
                <a:ea typeface="方正小标宋简体" panose="02010601030101010101" pitchFamily="2" charset="-122"/>
              </a:rPr>
              <a:t>（三</a:t>
            </a:r>
            <a:r>
              <a:rPr lang="zh-CN" altLang="en-US" sz="2400" dirty="0">
                <a:solidFill>
                  <a:srgbClr val="009900"/>
                </a:solidFill>
                <a:ea typeface="方正小标宋简体" panose="02010601030101010101" pitchFamily="2" charset="-122"/>
              </a:rPr>
              <a:t>）处罚依据</a:t>
            </a:r>
            <a:endParaRPr lang="zh-CN" altLang="en-US" sz="2400" dirty="0">
              <a:solidFill>
                <a:srgbClr val="009900"/>
              </a:solidFill>
              <a:ea typeface="方正小标宋简体" panose="02010601030101010101" pitchFamily="2" charset="-122"/>
            </a:endParaRPr>
          </a:p>
        </p:txBody>
      </p:sp>
      <p:pic>
        <p:nvPicPr>
          <p:cNvPr id="38915" name="Picture 7" descr="C:\Users\Administrator\Desktop\7.16会议图片\未落实教育罚款.png未落实教育罚款"/>
          <p:cNvPicPr>
            <a:picLocks noChangeAspect="1"/>
          </p:cNvPicPr>
          <p:nvPr/>
        </p:nvPicPr>
        <p:blipFill>
          <a:blip r:embed="rId1"/>
          <a:srcRect/>
          <a:stretch>
            <a:fillRect/>
          </a:stretch>
        </p:blipFill>
        <p:spPr>
          <a:xfrm>
            <a:off x="572770" y="1261745"/>
            <a:ext cx="7998460" cy="1445895"/>
          </a:xfrm>
          <a:prstGeom prst="rect">
            <a:avLst/>
          </a:prstGeom>
          <a:noFill/>
          <a:ln w="9525">
            <a:noFill/>
          </a:ln>
        </p:spPr>
      </p:pic>
      <p:sp>
        <p:nvSpPr>
          <p:cNvPr id="2" name="文本框 1"/>
          <p:cNvSpPr txBox="1"/>
          <p:nvPr/>
        </p:nvSpPr>
        <p:spPr>
          <a:xfrm>
            <a:off x="3541395" y="2813685"/>
            <a:ext cx="2408555" cy="460375"/>
          </a:xfrm>
          <a:prstGeom prst="rect">
            <a:avLst/>
          </a:prstGeom>
          <a:noFill/>
        </p:spPr>
        <p:txBody>
          <a:bodyPr wrap="square" rtlCol="0" anchor="t">
            <a:spAutoFit/>
          </a:bodyPr>
          <a:p>
            <a:pPr eaLnBrk="1" hangingPunct="1"/>
            <a:r>
              <a:rPr lang="zh-CN" altLang="en-US" sz="2400" kern="0" dirty="0">
                <a:solidFill>
                  <a:srgbClr val="009900"/>
                </a:solidFill>
                <a:latin typeface="+mj-lt"/>
                <a:ea typeface="方正小标宋简体" panose="02010601030101010101" pitchFamily="2" charset="-122"/>
                <a:cs typeface="+mj-cs"/>
                <a:sym typeface="+mn-ea"/>
              </a:rPr>
              <a:t>（四</a:t>
            </a:r>
            <a:r>
              <a:rPr lang="zh-CN" altLang="en-US" sz="2400" kern="0" dirty="0">
                <a:solidFill>
                  <a:srgbClr val="009900"/>
                </a:solidFill>
                <a:latin typeface="+mj-lt"/>
                <a:ea typeface="方正小标宋简体" panose="02010601030101010101" pitchFamily="2" charset="-122"/>
                <a:cs typeface="+mj-cs"/>
                <a:sym typeface="+mn-ea"/>
              </a:rPr>
              <a:t>）扣分条款</a:t>
            </a:r>
            <a:endParaRPr lang="zh-CN" altLang="en-US"/>
          </a:p>
        </p:txBody>
      </p:sp>
      <p:pic>
        <p:nvPicPr>
          <p:cNvPr id="3" name="Picture 7" descr="C:\Users\Administrator\Desktop\7.16会议图片\教育扣分.png教育扣分"/>
          <p:cNvPicPr>
            <a:picLocks noChangeAspect="1"/>
          </p:cNvPicPr>
          <p:nvPr/>
        </p:nvPicPr>
        <p:blipFill>
          <a:blip r:embed="rId2"/>
          <a:srcRect/>
          <a:stretch>
            <a:fillRect/>
          </a:stretch>
        </p:blipFill>
        <p:spPr>
          <a:xfrm>
            <a:off x="793115" y="3274060"/>
            <a:ext cx="7627620" cy="2947670"/>
          </a:xfrm>
          <a:prstGeom prst="rect">
            <a:avLst/>
          </a:prstGeom>
          <a:noFill/>
          <a:ln w="9525">
            <a:noFill/>
          </a:ln>
        </p:spPr>
      </p:pic>
    </p:spTree>
  </p:cSld>
  <p:clrMapOvr>
    <a:masterClrMapping/>
  </p:clrMapOvr>
  <p:transition>
    <p:random/>
  </p:transition>
</p:sld>
</file>

<file path=ppt/theme/theme1.xml><?xml version="1.0" encoding="utf-8"?>
<a:theme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0</TotalTime>
  <Words>3489</Words>
  <Application>WPS 演示</Application>
  <PresentationFormat>在屏幕上显示</PresentationFormat>
  <Paragraphs>168</Paragraphs>
  <Slides>25</Slides>
  <Notes>1</Notes>
  <HiddenSlides>2</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Arial</vt:lpstr>
      <vt:lpstr>宋体</vt:lpstr>
      <vt:lpstr>Wingdings</vt:lpstr>
      <vt:lpstr>Calibri</vt:lpstr>
      <vt:lpstr>微软雅黑</vt:lpstr>
      <vt:lpstr>方正小标宋简体</vt:lpstr>
      <vt:lpstr>Arial Unicode MS</vt:lpstr>
      <vt:lpstr>古瓶荷花</vt:lpstr>
      <vt:lpstr>1_古瓶荷花</vt:lpstr>
      <vt:lpstr>PowerPoint 演示文稿</vt:lpstr>
      <vt:lpstr>一、严格限制事故项目参建企业市场准入 </vt:lpstr>
      <vt:lpstr>三、规范项目管理人员在位在岗履职 </vt:lpstr>
      <vt:lpstr>（一）处罚依据</vt:lpstr>
      <vt:lpstr>（二）扣分条款</vt:lpstr>
      <vt:lpstr>四、严格落实工人班前安全教育制度 </vt:lpstr>
      <vt:lpstr>（一）教育内容</vt:lpstr>
      <vt:lpstr>（二）日教育记录</vt:lpstr>
      <vt:lpstr>（三）处罚依据</vt:lpstr>
      <vt:lpstr>五、严格实施安全隐患自查自改制度 </vt:lpstr>
      <vt:lpstr>（一）日检查记录</vt:lpstr>
      <vt:lpstr>（二）日检查重点</vt:lpstr>
      <vt:lpstr>（三）隐患整改单</vt:lpstr>
      <vt:lpstr>（四）周安全检查</vt:lpstr>
      <vt:lpstr>（五）监理单位危大工程巡视记录</vt:lpstr>
      <vt:lpstr>六、加强危大工程“五个环节”管理 </vt:lpstr>
      <vt:lpstr>（一）危险性较大的分部分项工程范围</vt:lpstr>
      <vt:lpstr>（二）危险性较大的分部分项工程范围</vt:lpstr>
      <vt:lpstr>（三）监理单位危大工程安全管理档案</vt:lpstr>
      <vt:lpstr>（四）施工单位危大工程安全管理档案</vt:lpstr>
      <vt:lpstr>（五）施工单位处罚依据</vt:lpstr>
      <vt:lpstr>（六）监理单位处罚依据</vt:lpstr>
      <vt:lpstr>七、严格执行 “停工自查日”制度 </vt:lpstr>
      <vt:lpstr>九、狠抓典型安全问题处理曝光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Chris Calm</cp:lastModifiedBy>
  <cp:revision>250</cp:revision>
  <dcterms:created xsi:type="dcterms:W3CDTF">2017-02-25T02:59:00Z</dcterms:created>
  <dcterms:modified xsi:type="dcterms:W3CDTF">2019-07-16T14:26:34Z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RubyTemplateID">
    <vt:lpwstr>13</vt:lpwstr>
  </property>
  <property fmtid="{D5CDD505-2E9C-101B-9397-08002B2CF9AE}" pid="4" name="KSOProductBuildVer">
    <vt:lpwstr>2052-11.1.0.8696</vt:lpwstr>
  </property>
</Properties>
</file>